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5" r:id="rId1"/>
  </p:sldMasterIdLst>
  <p:notesMasterIdLst>
    <p:notesMasterId r:id="rId11"/>
  </p:notesMasterIdLst>
  <p:sldIdLst>
    <p:sldId id="275" r:id="rId2"/>
    <p:sldId id="276" r:id="rId3"/>
    <p:sldId id="277" r:id="rId4"/>
    <p:sldId id="278" r:id="rId5"/>
    <p:sldId id="279" r:id="rId6"/>
    <p:sldId id="280" r:id="rId7"/>
    <p:sldId id="281" r:id="rId8"/>
    <p:sldId id="282" r:id="rId9"/>
    <p:sldId id="28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7387"/>
    <p:restoredTop sz="91512"/>
  </p:normalViewPr>
  <p:slideViewPr>
    <p:cSldViewPr snapToGrid="0" snapToObjects="1">
      <p:cViewPr>
        <p:scale>
          <a:sx n="114" d="100"/>
          <a:sy n="114" d="100"/>
        </p:scale>
        <p:origin x="-7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25958-723A-FD49-B57A-958BF7E78589}" type="datetimeFigureOut">
              <a:rPr lang="en-US" smtClean="0"/>
              <a:t>5/5/2018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534C7-26AE-5E48-94D2-8B4BE003D757}" type="slidenum">
              <a:rPr lang="en-US" smtClean="0"/>
              <a:t>‹#›</a:t>
            </a:fld>
            <a:endParaRPr lang="en-US"/>
          </a:p>
        </p:txBody>
      </p:sp>
    </p:spTree>
    <p:extLst>
      <p:ext uri="{BB962C8B-B14F-4D97-AF65-F5344CB8AC3E}">
        <p14:creationId xmlns:p14="http://schemas.microsoft.com/office/powerpoint/2010/main" val="828748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44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467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9243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261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1316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109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64217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495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899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409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77875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068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08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37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4569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547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0982050"/>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jw.hypno@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1</a:t>
            </a:r>
          </a:p>
        </p:txBody>
      </p:sp>
      <p:sp>
        <p:nvSpPr>
          <p:cNvPr id="3" name="Content Placeholder 2"/>
          <p:cNvSpPr>
            <a:spLocks noGrp="1"/>
          </p:cNvSpPr>
          <p:nvPr>
            <p:ph idx="1"/>
          </p:nvPr>
        </p:nvSpPr>
        <p:spPr/>
        <p:txBody>
          <a:bodyP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A 35 year old woman presented with emetophobia</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Information gathering revealed the phobia had started in very early childhood, and had been exacerbated by several traumatic gastric illnesses through her life.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was aware that both her mother and maternal grandmother also had emetophobia and that she had grown up in an environment that was overly anxious with regard to all illness.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Despite this she revealed that she was a relatively healthy person and very rarely vomited.</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fear was of all human vomit (fine with animals) especially that caused by infection.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0645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1</a:t>
            </a: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Co-morbid conditions were vast.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defTabSz="914400">
              <a:spcBef>
                <a:spcPts val="0"/>
              </a:spcBef>
              <a:buClrTx/>
              <a:buSzTx/>
              <a:defRPr/>
            </a:pPr>
            <a:r>
              <a:rPr lang="en-US" dirty="0">
                <a:latin typeface="Arial" charset="0"/>
                <a:ea typeface="Arial" charset="0"/>
                <a:cs typeface="Arial" charset="0"/>
              </a:rPr>
              <a:t>Severe anxiety</a:t>
            </a:r>
          </a:p>
          <a:p>
            <a:pPr defTabSz="914400">
              <a:spcBef>
                <a:spcPts val="0"/>
              </a:spcBef>
              <a:buClrTx/>
              <a:buSzTx/>
              <a:defRPr/>
            </a:pPr>
            <a:r>
              <a:rPr lang="en-US" dirty="0">
                <a:latin typeface="Arial" charset="0"/>
                <a:ea typeface="Arial" charset="0"/>
                <a:cs typeface="Arial" charset="0"/>
              </a:rPr>
              <a:t>Longstanding OCD both cleaner and checker with complicated safety rituals.</a:t>
            </a:r>
          </a:p>
          <a:p>
            <a:pPr defTabSz="914400">
              <a:spcBef>
                <a:spcPts val="0"/>
              </a:spcBef>
              <a:buClrTx/>
              <a:buSzTx/>
              <a:defRPr/>
            </a:pPr>
            <a:r>
              <a:rPr lang="en-US" dirty="0">
                <a:latin typeface="Arial" charset="0"/>
                <a:ea typeface="Arial" charset="0"/>
                <a:cs typeface="Arial" charset="0"/>
              </a:rPr>
              <a:t>Avoided alcohol, certain foods (shellfish, chicken), eating out anywhere she deemed unsafe.</a:t>
            </a:r>
          </a:p>
          <a:p>
            <a:pPr defTabSz="914400">
              <a:spcBef>
                <a:spcPts val="0"/>
              </a:spcBef>
              <a:buClrTx/>
              <a:buSzTx/>
              <a:defRPr/>
            </a:pPr>
            <a:r>
              <a:rPr lang="en-US" dirty="0">
                <a:latin typeface="Arial" charset="0"/>
                <a:ea typeface="Arial" charset="0"/>
                <a:cs typeface="Arial" charset="0"/>
              </a:rPr>
              <a:t>Panic attacks</a:t>
            </a:r>
          </a:p>
          <a:p>
            <a:pPr defTabSz="914400">
              <a:spcBef>
                <a:spcPts val="0"/>
              </a:spcBef>
              <a:buClrTx/>
              <a:buSzTx/>
              <a:defRPr/>
            </a:pPr>
            <a:r>
              <a:rPr lang="en-US" dirty="0">
                <a:latin typeface="Arial" charset="0"/>
                <a:ea typeface="Arial" charset="0"/>
                <a:cs typeface="Arial" charset="0"/>
              </a:rPr>
              <a:t>Insomnia</a:t>
            </a:r>
          </a:p>
          <a:p>
            <a:pPr defTabSz="914400">
              <a:spcBef>
                <a:spcPts val="0"/>
              </a:spcBef>
              <a:buClrTx/>
              <a:buSzTx/>
              <a:defRPr/>
            </a:pPr>
            <a:r>
              <a:rPr lang="en-US" dirty="0">
                <a:latin typeface="Arial" charset="0"/>
                <a:ea typeface="Arial" charset="0"/>
                <a:cs typeface="Arial" charset="0"/>
              </a:rPr>
              <a:t>PTSD</a:t>
            </a:r>
          </a:p>
          <a:p>
            <a:pPr defTabSz="914400">
              <a:spcBef>
                <a:spcPts val="0"/>
              </a:spcBef>
              <a:buClrTx/>
              <a:buSzTx/>
              <a:defRPr/>
            </a:pPr>
            <a:r>
              <a:rPr lang="en-US" dirty="0">
                <a:latin typeface="Arial" charset="0"/>
                <a:ea typeface="Arial" charset="0"/>
                <a:cs typeface="Arial" charset="0"/>
              </a:rPr>
              <a:t>Self-harming </a:t>
            </a:r>
          </a:p>
          <a:p>
            <a:pPr defTabSz="914400">
              <a:spcBef>
                <a:spcPts val="0"/>
              </a:spcBef>
              <a:buClrTx/>
              <a:buSzTx/>
              <a:defRPr/>
            </a:pPr>
            <a:r>
              <a:rPr lang="en-US" dirty="0">
                <a:latin typeface="Arial" charset="0"/>
                <a:ea typeface="Arial" charset="0"/>
                <a:cs typeface="Arial" charset="0"/>
              </a:rPr>
              <a:t>Depression with suicidal thoughts (Was on medication)</a:t>
            </a:r>
          </a:p>
          <a:p>
            <a:pPr defTabSz="914400">
              <a:spcBef>
                <a:spcPts val="0"/>
              </a:spcBef>
              <a:buClrTx/>
              <a:buSzTx/>
              <a:defRPr/>
            </a:pPr>
            <a:r>
              <a:rPr lang="en-US" dirty="0">
                <a:latin typeface="Arial" charset="0"/>
                <a:ea typeface="Arial" charset="0"/>
                <a:cs typeface="Arial" charset="0"/>
              </a:rPr>
              <a:t>Hands were dry and sore from repeated washing and she was underweight.</a:t>
            </a:r>
          </a:p>
          <a:p>
            <a:pPr defTabSz="914400">
              <a:spcBef>
                <a:spcPts val="0"/>
              </a:spcBef>
              <a:buClrTx/>
              <a:buSzTx/>
              <a:defRPr/>
            </a:pPr>
            <a:r>
              <a:rPr lang="en-US" dirty="0">
                <a:latin typeface="Arial" charset="0"/>
                <a:ea typeface="Arial" charset="0"/>
                <a:cs typeface="Arial" charset="0"/>
              </a:rPr>
              <a:t>In addition she had stopped working.</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8347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1</a:t>
            </a:r>
          </a:p>
        </p:txBody>
      </p:sp>
      <p:sp>
        <p:nvSpPr>
          <p:cNvPr id="3" name="Content Placeholder 2"/>
          <p:cNvSpPr>
            <a:spLocks noGrp="1"/>
          </p:cNvSpPr>
          <p:nvPr>
            <p:ph idx="1"/>
          </p:nvPr>
        </p:nvSpPr>
        <p:spPr/>
        <p:txBody>
          <a:bodyPr>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Despite all of the co-morbid conditions her main goal was to be able to look after her own children when they were ill</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Settler personality so fully onboard with the IC ( a people pleaser)</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 spent several sessions doing general relaxation, confidence building and </a:t>
            </a:r>
            <a:r>
              <a:rPr lang="en-US" dirty="0" err="1">
                <a:latin typeface="Arial" charset="0"/>
                <a:ea typeface="Arial" charset="0"/>
                <a:cs typeface="Arial" charset="0"/>
              </a:rPr>
              <a:t>practise</a:t>
            </a:r>
            <a:r>
              <a:rPr lang="en-US" dirty="0">
                <a:latin typeface="Arial" charset="0"/>
                <a:ea typeface="Arial" charset="0"/>
                <a:cs typeface="Arial" charset="0"/>
              </a:rPr>
              <a:t> of breathing techniques to control panic.</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reported that with the help of the CD the insomnia and night time panic attacks were lessening and that she had been able to relax much quicker if she did wake at night.</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 utilized both the Swish technique and ‘focusing through’ for an upcoming meal out that she wasn’t looking forward to with great success-she had managed to enjoy the evening with no feelings of panic.</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 did a rewind of both traumatic childhood events, she was nervous coming in for this session but managed it well.</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Reframe at her request was to see herself coping calmly with one of children when they were ill.</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73948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1</a:t>
            </a: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8 weekly sessions made up the majority of this case-relatively quick due to the clients determination to overcome this phobia.</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During the MQ in one session, completely unprompted, the client had her ‘light-bulb’ moment declaring that what she really needed now was a new job!</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has continued to have top-up sessions approximately every 6 months if she feels the need.</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The memories that we did the rewind session on are now just “something that happened once”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27689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2</a:t>
            </a:r>
          </a:p>
        </p:txBody>
      </p:sp>
      <p:sp>
        <p:nvSpPr>
          <p:cNvPr id="3" name="Content Placeholder 2"/>
          <p:cNvSpPr>
            <a:spLocks noGrp="1"/>
          </p:cNvSpPr>
          <p:nvPr>
            <p:ph idx="1"/>
          </p:nvPr>
        </p:nvSpPr>
        <p:spPr/>
        <p:txBody>
          <a:bodyPr>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A 25 year old woman presented with a fear of flying and wasps.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Information gathering with regard to the “do you find yourself rechecking..” produced tears!</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admitted to being a ”cleaner”</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Further gentle questioning revealed the extent of the issue and that she did have emetophobia.</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had only ever vomited twice in her life and had had the phobia since leaving home.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One bad experience with some undercooked chicken was all it took, though </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was aware that her mum also had emetophobia.</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fear of vomiting and germs in general was so intense that she had to strip off her work clothes in the hallway of her home, shoes were never worn in the house.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refused to have visitors in case they brought germs in and if it was unavoidable (her parents) she would spend hours steam cleaning after they left. </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beloved dog was living with her parents as she felt the need to wash his feet every time he came in the house.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admitted to using </a:t>
            </a:r>
            <a:r>
              <a:rPr lang="en-US" dirty="0" err="1">
                <a:latin typeface="Arial" charset="0"/>
                <a:ea typeface="Arial" charset="0"/>
                <a:cs typeface="Arial" charset="0"/>
              </a:rPr>
              <a:t>antibac</a:t>
            </a:r>
            <a:r>
              <a:rPr lang="en-US" dirty="0">
                <a:latin typeface="Arial" charset="0"/>
                <a:ea typeface="Arial" charset="0"/>
                <a:cs typeface="Arial" charset="0"/>
              </a:rPr>
              <a:t> hand gel on her lips!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8106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2</a:t>
            </a: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Several co-morbid conditions were present including OCD, Panic Attacks and Depression (on medication)</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GP had referred her for CBT but she had found this unhelpful due to the speed at which she was expected to recover.</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CBT therapist used SUDS scaling and wanted her to progress to wearing her work clothes into the house and sitting on her sofa in them</a:t>
            </a:r>
            <a:r>
              <a:rPr lang="is-IS" dirty="0">
                <a:latin typeface="Arial" charset="0"/>
                <a:ea typeface="Arial" charset="0"/>
                <a:cs typeface="Arial" charset="0"/>
              </a:rPr>
              <a:t>…in 1 week.</a:t>
            </a:r>
          </a:p>
          <a:p>
            <a:pPr marL="0" marR="0" lvl="0" indent="0" algn="ctr" defTabSz="914400" eaLnBrk="1" fontAlgn="auto" latinLnBrk="0" hangingPunct="1">
              <a:lnSpc>
                <a:spcPct val="100000"/>
              </a:lnSpc>
              <a:spcBef>
                <a:spcPts val="0"/>
              </a:spcBef>
              <a:spcAft>
                <a:spcPts val="0"/>
              </a:spcAft>
              <a:buClrTx/>
              <a:buSzTx/>
              <a:buFontTx/>
              <a:buNone/>
              <a:tabLst/>
              <a:defRPr/>
            </a:pPr>
            <a:r>
              <a:rPr lang="is-IS" dirty="0">
                <a:latin typeface="Arial" charset="0"/>
                <a:ea typeface="Arial" charset="0"/>
                <a:cs typeface="Arial" charset="0"/>
              </a:rPr>
              <a:t>This had increased the clients anxiety to the extent that she had not been able continue with treatment.</a:t>
            </a:r>
          </a:p>
          <a:p>
            <a:pPr marL="0" marR="0" lvl="0" indent="0" algn="ctr" defTabSz="914400" eaLnBrk="1" fontAlgn="auto" latinLnBrk="0" hangingPunct="1">
              <a:lnSpc>
                <a:spcPct val="100000"/>
              </a:lnSpc>
              <a:spcBef>
                <a:spcPts val="0"/>
              </a:spcBef>
              <a:spcAft>
                <a:spcPts val="0"/>
              </a:spcAft>
              <a:buClrTx/>
              <a:buSzTx/>
              <a:buFontTx/>
              <a:buNone/>
              <a:tabLst/>
              <a:defRPr/>
            </a:pPr>
            <a:r>
              <a:rPr lang="is-IS" dirty="0">
                <a:latin typeface="Arial" charset="0"/>
                <a:ea typeface="Arial" charset="0"/>
                <a:cs typeface="Arial" charset="0"/>
              </a:rPr>
              <a:t>I explained that in SF hypnotherapy the clients sets the pace</a:t>
            </a:r>
          </a:p>
          <a:p>
            <a:pPr marL="0" marR="0" lvl="0" indent="0" algn="ctr" defTabSz="914400" eaLnBrk="1" fontAlgn="auto" latinLnBrk="0" hangingPunct="1">
              <a:lnSpc>
                <a:spcPct val="100000"/>
              </a:lnSpc>
              <a:spcBef>
                <a:spcPts val="0"/>
              </a:spcBef>
              <a:spcAft>
                <a:spcPts val="0"/>
              </a:spcAft>
              <a:buClrTx/>
              <a:buSzTx/>
              <a:buFontTx/>
              <a:buNone/>
              <a:tabLst/>
              <a:defRPr/>
            </a:pPr>
            <a:r>
              <a:rPr lang="is-IS" dirty="0">
                <a:latin typeface="Arial" charset="0"/>
                <a:ea typeface="Arial" charset="0"/>
                <a:cs typeface="Arial" charset="0"/>
              </a:rPr>
              <a:t>She looked comfortable with this idea and we briefly discussed how she would see herself progressing.</a:t>
            </a:r>
          </a:p>
          <a:p>
            <a:pPr marL="0" marR="0" lvl="0" indent="0" algn="ctr" defTabSz="914400" eaLnBrk="1" fontAlgn="auto" latinLnBrk="0" hangingPunct="1">
              <a:lnSpc>
                <a:spcPct val="100000"/>
              </a:lnSpc>
              <a:spcBef>
                <a:spcPts val="0"/>
              </a:spcBef>
              <a:spcAft>
                <a:spcPts val="0"/>
              </a:spcAft>
              <a:buClrTx/>
              <a:buSzTx/>
              <a:buFontTx/>
              <a:buNone/>
              <a:tabLst/>
              <a:defRPr/>
            </a:pPr>
            <a:r>
              <a:rPr lang="is-IS" dirty="0">
                <a:latin typeface="Arial" charset="0"/>
                <a:ea typeface="Arial" charset="0"/>
                <a:cs typeface="Arial" charset="0"/>
              </a:rPr>
              <a:t>She suggested that wearing her shoes into the house as far as the front door  would be a start and something she felt she could achieve.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p:txBody>
      </p:sp>
    </p:spTree>
    <p:extLst>
      <p:ext uri="{BB962C8B-B14F-4D97-AF65-F5344CB8AC3E}">
        <p14:creationId xmlns:p14="http://schemas.microsoft.com/office/powerpoint/2010/main" val="11711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2</a:t>
            </a: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Further questioning revealed that the reason for her seeking help for her phobia was that she was getting married imminently and that she was terrified of being ill on her wedding day.</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I explained the process of Swish, Rewind, Reframe and anchoring.</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Over the course of several sessions we focused on Relaxation, Confidence building and the use of gentle exercise (walking) to alleviate stress.</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took to exercise very well and quickly progressed from walking to jogging with her partner.</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 looked at the Human Givens from her perspective and she identified several areas that were low and how that would have affected her over time.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Warrior personality loved  the scientific explanation of the steps to trauma.</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 dealt with wasps in a single session.</a:t>
            </a:r>
          </a:p>
        </p:txBody>
      </p:sp>
    </p:spTree>
    <p:extLst>
      <p:ext uri="{BB962C8B-B14F-4D97-AF65-F5344CB8AC3E}">
        <p14:creationId xmlns:p14="http://schemas.microsoft.com/office/powerpoint/2010/main" val="71791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r>
              <a:rPr lang="en-US" sz="3200" b="1" dirty="0">
                <a:latin typeface="Arial" charset="0"/>
                <a:ea typeface="Arial" charset="0"/>
                <a:cs typeface="Arial" charset="0"/>
              </a:rPr>
              <a:t>Case Study 2</a:t>
            </a:r>
          </a:p>
        </p:txBody>
      </p:sp>
      <p:sp>
        <p:nvSpPr>
          <p:cNvPr id="3" name="Content Placeholder 2"/>
          <p:cNvSpPr>
            <a:spLocks noGrp="1"/>
          </p:cNvSpPr>
          <p:nvPr>
            <p:ph idx="1"/>
          </p:nvPr>
        </p:nvSpPr>
        <p:spPr/>
        <p:txBody>
          <a:bodyPr>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This case is on going but so far the client has progressed extremely well and continues to surprise me each session.</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has negotiated a better work life balance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has been able to have a coffee at a friends house.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attended a wedding party and ate a hog roast (was vegetarian prior to this)</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Has eaten at a number of picnics and BBQs over the summer</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Wears her work clothes into the house and as far as her bedroom.</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No longer steam cleans after her parents visit</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Walks barefoot into the garden and back into house with no problem</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Ate an </a:t>
            </a:r>
            <a:r>
              <a:rPr lang="en-US" dirty="0" err="1">
                <a:latin typeface="Arial" charset="0"/>
                <a:ea typeface="Arial" charset="0"/>
                <a:cs typeface="Arial" charset="0"/>
              </a:rPr>
              <a:t>icecream</a:t>
            </a:r>
            <a:r>
              <a:rPr lang="en-US" dirty="0">
                <a:latin typeface="Arial" charset="0"/>
                <a:ea typeface="Arial" charset="0"/>
                <a:cs typeface="Arial" charset="0"/>
              </a:rPr>
              <a:t> she had dropped on her desk at work!</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Had an amazing wedding!</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parents are currently living with her and she’s enjoying the company!</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Her dog is also home to stay.</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Plan for continuation of top up sessions every month for now.</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She is so impressed with hypnotherapy that she has requested it for childbirth!</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00059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charset="0"/>
                <a:ea typeface="Arial" charset="0"/>
                <a:cs typeface="Arial" charset="0"/>
              </a:rPr>
              <a:t>Emetophobia</a:t>
            </a:r>
            <a:br>
              <a:rPr lang="en-US" b="1" dirty="0">
                <a:latin typeface="Arial" charset="0"/>
                <a:ea typeface="Arial" charset="0"/>
                <a:cs typeface="Arial" charset="0"/>
              </a:rPr>
            </a:br>
            <a:endParaRPr lang="en-US" b="1" dirty="0">
              <a:latin typeface="Arial" charset="0"/>
              <a:ea typeface="Arial" charset="0"/>
              <a:cs typeface="Arial" charset="0"/>
            </a:endParaRP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Contact me: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Email </a:t>
            </a:r>
            <a:r>
              <a:rPr lang="en-US" dirty="0">
                <a:latin typeface="Arial" charset="0"/>
                <a:ea typeface="Arial" charset="0"/>
                <a:cs typeface="Arial" charset="0"/>
                <a:hlinkClick r:id="rId2"/>
              </a:rPr>
              <a:t>sjw.hypno@gmail.com</a:t>
            </a: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Call 07766 565896</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Sarah Whittaker HPD DHP MNCH(</a:t>
            </a:r>
            <a:r>
              <a:rPr lang="en-US" dirty="0" err="1">
                <a:latin typeface="Arial" charset="0"/>
                <a:ea typeface="Arial" charset="0"/>
                <a:cs typeface="Arial" charset="0"/>
              </a:rPr>
              <a:t>Acc</a:t>
            </a:r>
            <a:r>
              <a:rPr lang="en-US" dirty="0">
                <a:latin typeface="Arial" charset="0"/>
                <a:ea typeface="Arial" charset="0"/>
                <a:cs typeface="Arial" charset="0"/>
              </a:rPr>
              <a:t>) SF Sup (</a:t>
            </a:r>
            <a:r>
              <a:rPr lang="en-US" dirty="0" err="1">
                <a:latin typeface="Arial" charset="0"/>
                <a:ea typeface="Arial" charset="0"/>
                <a:cs typeface="Arial" charset="0"/>
              </a:rPr>
              <a:t>Hyp</a:t>
            </a:r>
            <a:r>
              <a:rPr lang="en-US">
                <a:latin typeface="Arial" charset="0"/>
                <a:ea typeface="Arial" charset="0"/>
                <a:cs typeface="Arial" charset="0"/>
              </a:rPr>
              <a:t>)</a:t>
            </a: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Lakeside House</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err="1">
                <a:latin typeface="Arial" charset="0"/>
                <a:ea typeface="Arial" charset="0"/>
                <a:cs typeface="Arial" charset="0"/>
              </a:rPr>
              <a:t>Llantarnam</a:t>
            </a:r>
            <a:r>
              <a:rPr lang="en-US" dirty="0">
                <a:latin typeface="Arial" charset="0"/>
                <a:ea typeface="Arial" charset="0"/>
                <a:cs typeface="Arial" charset="0"/>
              </a:rPr>
              <a:t> Park Way</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err="1">
                <a:latin typeface="Arial" charset="0"/>
                <a:ea typeface="Arial" charset="0"/>
                <a:cs typeface="Arial" charset="0"/>
              </a:rPr>
              <a:t>Cwmbran</a:t>
            </a:r>
            <a:endParaRPr lang="en-US" dirty="0">
              <a:latin typeface="Arial" charset="0"/>
              <a:ea typeface="Arial" charset="0"/>
              <a:cs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latin typeface="Arial" charset="0"/>
                <a:ea typeface="Arial" charset="0"/>
                <a:cs typeface="Arial" charset="0"/>
              </a:rPr>
              <a:t>NP44 3GA</a:t>
            </a:r>
          </a:p>
        </p:txBody>
      </p:sp>
    </p:spTree>
    <p:extLst>
      <p:ext uri="{BB962C8B-B14F-4D97-AF65-F5344CB8AC3E}">
        <p14:creationId xmlns:p14="http://schemas.microsoft.com/office/powerpoint/2010/main" val="2387535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{1E8168B3-763E-DB42-A194-4B267FABE4D3}tf10001060</Template>
  <TotalTime>7209</TotalTime>
  <Words>1107</Words>
  <Application>Microsoft Office PowerPoint</Application>
  <PresentationFormat>Custom</PresentationFormat>
  <Paragraphs>100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Emetophobia Case Study 1</vt:lpstr>
      <vt:lpstr>Emetophobia Case Study 1</vt:lpstr>
      <vt:lpstr>Emetophobia Case Study 1</vt:lpstr>
      <vt:lpstr>Emetophobia Case Study 1</vt:lpstr>
      <vt:lpstr>Emetophobia Case Study 2</vt:lpstr>
      <vt:lpstr>Emetophobia Case Study 2</vt:lpstr>
      <vt:lpstr>Emetophobia Case Study 2</vt:lpstr>
      <vt:lpstr>Emetophobia Case Study 2</vt:lpstr>
      <vt:lpstr>Emetophobia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Emetophobia</dc:title>
  <dc:creator>Sarah Whittaker</dc:creator>
  <cp:lastModifiedBy>Clifton Practice</cp:lastModifiedBy>
  <cp:revision>131</cp:revision>
  <dcterms:created xsi:type="dcterms:W3CDTF">2016-08-07T20:14:47Z</dcterms:created>
  <dcterms:modified xsi:type="dcterms:W3CDTF">2018-05-05T16:34:05Z</dcterms:modified>
</cp:coreProperties>
</file>