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63" r:id="rId8"/>
    <p:sldId id="273" r:id="rId9"/>
    <p:sldId id="264" r:id="rId10"/>
    <p:sldId id="272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2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7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1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0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9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7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9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9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7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2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6D7F-5C79-7143-897C-5F771859D1F4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E6CD6-4C29-4642-9BD7-91A298A9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2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D57B-4A2D-694E-B8C6-F0CBBDF8D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EEG in hypnotherapy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3FD57-D72A-204B-8F90-2895CC5EA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33460"/>
            <a:ext cx="6858000" cy="1124339"/>
          </a:xfrm>
        </p:spPr>
        <p:txBody>
          <a:bodyPr/>
          <a:lstStyle/>
          <a:p>
            <a:r>
              <a:rPr lang="en-US" dirty="0"/>
              <a:t>Dr Rachel Gillibrand</a:t>
            </a:r>
          </a:p>
        </p:txBody>
      </p:sp>
    </p:spTree>
    <p:extLst>
      <p:ext uri="{BB962C8B-B14F-4D97-AF65-F5344CB8AC3E}">
        <p14:creationId xmlns:p14="http://schemas.microsoft.com/office/powerpoint/2010/main" val="349071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FB88-089C-704E-A80E-87AAD014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an intellectual problem/challenge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1FCC82-58D2-FD45-A230-3BAB82FC4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382" y="1825625"/>
            <a:ext cx="5617236" cy="4351338"/>
          </a:xfrm>
        </p:spPr>
      </p:pic>
    </p:spTree>
    <p:extLst>
      <p:ext uri="{BB962C8B-B14F-4D97-AF65-F5344CB8AC3E}">
        <p14:creationId xmlns:p14="http://schemas.microsoft.com/office/powerpoint/2010/main" val="68930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2F1E-FA04-3A48-B504-48837C47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waves during trance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E17FC-703D-F548-AA78-5D598B0B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82" y="1825625"/>
            <a:ext cx="239496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Metaphor</a:t>
            </a:r>
          </a:p>
          <a:p>
            <a:r>
              <a:rPr lang="en-US" dirty="0"/>
              <a:t>Note RHS activity</a:t>
            </a:r>
          </a:p>
          <a:p>
            <a:r>
              <a:rPr lang="en-US" dirty="0"/>
              <a:t>High levels of visualization</a:t>
            </a:r>
          </a:p>
          <a:p>
            <a:r>
              <a:rPr lang="en-US" dirty="0"/>
              <a:t>Creativity</a:t>
            </a:r>
          </a:p>
          <a:p>
            <a:r>
              <a:rPr lang="en-US" dirty="0"/>
              <a:t>Finding solutions</a:t>
            </a:r>
          </a:p>
          <a:p>
            <a:r>
              <a:rPr lang="en-US" dirty="0"/>
              <a:t>Reassembling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10B23-6EA8-3140-A222-68C1486DD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l="2346" t="3378" r="2894" b="2755"/>
          <a:stretch/>
        </p:blipFill>
        <p:spPr>
          <a:xfrm>
            <a:off x="2780548" y="1760295"/>
            <a:ext cx="6192764" cy="49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3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1934-8E12-214A-A48F-E9B00B5F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Hypnosis is good 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C97CF-A4B7-4E4E-8654-41ED267D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4960"/>
            <a:ext cx="7886700" cy="5120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Increased Alpha:</a:t>
            </a:r>
          </a:p>
          <a:p>
            <a:r>
              <a:rPr lang="en-US" dirty="0"/>
              <a:t>Relaxation; enhanced problem solving; reduced fear, tension and stress; natural antidepressant</a:t>
            </a:r>
          </a:p>
          <a:p>
            <a:pPr marL="0" indent="0">
              <a:buNone/>
            </a:pPr>
            <a:r>
              <a:rPr lang="en-US" dirty="0"/>
              <a:t>Increased Theta:</a:t>
            </a:r>
          </a:p>
          <a:p>
            <a:r>
              <a:rPr lang="en-US" dirty="0"/>
              <a:t>Stronger, more natural emotions; intuition; advanced problem solving; “re-programming”</a:t>
            </a:r>
          </a:p>
          <a:p>
            <a:pPr marL="0" indent="0">
              <a:buNone/>
            </a:pPr>
            <a:r>
              <a:rPr lang="en-US" dirty="0"/>
              <a:t>Increased Delta:</a:t>
            </a:r>
          </a:p>
          <a:p>
            <a:r>
              <a:rPr lang="en-US" dirty="0"/>
              <a:t>Empathy; reduces cortisol, adrenalin; increases natural repair cycle; increases melatonin = sleep</a:t>
            </a:r>
          </a:p>
          <a:p>
            <a:pPr marL="0" indent="0">
              <a:buNone/>
            </a:pPr>
            <a:r>
              <a:rPr lang="en-US" dirty="0"/>
              <a:t>Decreased Beta:</a:t>
            </a:r>
          </a:p>
          <a:p>
            <a:r>
              <a:rPr lang="en-US" dirty="0"/>
              <a:t>Reduced anxiety and nervousness; fewer knee-jerk reactions; controlled social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7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8B54-BBDF-A04A-8743-0C9403A7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EEG?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1EECA0-90DC-0547-9CB5-BC860730E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24" b="15306"/>
          <a:stretch/>
        </p:blipFill>
        <p:spPr>
          <a:xfrm>
            <a:off x="4379964" y="849086"/>
            <a:ext cx="2337827" cy="20900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E5CD49-1ECA-8D42-892C-0F2994992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19" b="10437"/>
          <a:stretch/>
        </p:blipFill>
        <p:spPr>
          <a:xfrm>
            <a:off x="5681472" y="3267456"/>
            <a:ext cx="3190028" cy="3157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81165A-9872-5544-834D-566F3CCC191D}"/>
              </a:ext>
            </a:extLst>
          </p:cNvPr>
          <p:cNvSpPr txBox="1"/>
          <p:nvPr/>
        </p:nvSpPr>
        <p:spPr>
          <a:xfrm>
            <a:off x="628650" y="1690689"/>
            <a:ext cx="387220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method of recording electrical energy in the brain</a:t>
            </a:r>
            <a:r>
              <a:rPr lang="en-GB" dirty="0">
                <a:effectLst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Electrodes are placed on the scalp and fluctuations in electrical energy are recorded usually on a graph</a:t>
            </a:r>
            <a:r>
              <a:rPr lang="en-GB" dirty="0">
                <a:effectLst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EEG can be used in a clinical setting to diagnose abnormal patterns of electrical activity in the brain (e.g. epilepsy)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 in a research setting to understand which parts of the brain are responsible for what sorts of activity – language, movement, memory, visual processing and so on.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3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C564-F673-3749-BEF9-A9AFB9A9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EEG trace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71A18-B26B-F44C-908B-D9846109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304544"/>
            <a:ext cx="8102600" cy="503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6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E09F5-5AAF-B846-B024-BABE0DEF2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" y="0"/>
            <a:ext cx="9134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20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138F5-E321-4449-B9FF-B7A90041B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4" y="0"/>
            <a:ext cx="9088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3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F0F70-3088-D547-8A33-72A7BACD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5"/>
            <a:ext cx="9144000" cy="68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8BFD-DB4F-6045-A581-A675AE0E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waves during trance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C1B01-FFF6-D443-889B-511DDCBD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077974" cy="4351338"/>
          </a:xfrm>
        </p:spPr>
        <p:txBody>
          <a:bodyPr/>
          <a:lstStyle/>
          <a:p>
            <a:r>
              <a:rPr lang="en-US" dirty="0"/>
              <a:t>Hop on the couch!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4F341-FD84-5D4C-907A-A0F5706C8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6624" y="1825625"/>
            <a:ext cx="6301478" cy="48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8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2E73-3B49-6247-A6BF-CAD1DED2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Really relaxed brain, nice delta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D6AE9D-6157-E243-BA5D-29A80DF29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046" y="1825625"/>
            <a:ext cx="5635908" cy="4351338"/>
          </a:xfrm>
        </p:spPr>
      </p:pic>
    </p:spTree>
    <p:extLst>
      <p:ext uri="{BB962C8B-B14F-4D97-AF65-F5344CB8AC3E}">
        <p14:creationId xmlns:p14="http://schemas.microsoft.com/office/powerpoint/2010/main" val="406737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E5049-4E6B-6E4F-8A83-2C36E55C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waves during trance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66767-9CD7-8440-B7BB-CC7EE940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03" y="1799301"/>
            <a:ext cx="234619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Relaxation phase</a:t>
            </a:r>
          </a:p>
          <a:p>
            <a:r>
              <a:rPr lang="en-US" dirty="0"/>
              <a:t>Theta and Delta are active</a:t>
            </a:r>
          </a:p>
          <a:p>
            <a:r>
              <a:rPr lang="en-US" dirty="0"/>
              <a:t>Note LHS processing</a:t>
            </a:r>
          </a:p>
          <a:p>
            <a:r>
              <a:rPr lang="en-US" dirty="0"/>
              <a:t>Alpha is busy visualizing the material</a:t>
            </a:r>
          </a:p>
          <a:p>
            <a:r>
              <a:rPr lang="en-US" dirty="0"/>
              <a:t>Brain trying to make sense of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1773A-14BA-9E4E-B6FD-8066084D8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24666" t="25827" r="16533" b="14341"/>
          <a:stretch/>
        </p:blipFill>
        <p:spPr>
          <a:xfrm>
            <a:off x="2696901" y="1790901"/>
            <a:ext cx="6288603" cy="49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6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239</Words>
  <Application>Microsoft Macintosh PowerPoint</Application>
  <PresentationFormat>On-screen Show (4:3)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Using EEG in hypnotherapy</vt:lpstr>
      <vt:lpstr>What is EEG?</vt:lpstr>
      <vt:lpstr>Pure EEG trace</vt:lpstr>
      <vt:lpstr>PowerPoint Presentation</vt:lpstr>
      <vt:lpstr>PowerPoint Presentation</vt:lpstr>
      <vt:lpstr>PowerPoint Presentation</vt:lpstr>
      <vt:lpstr>Brain waves during trance</vt:lpstr>
      <vt:lpstr>Really relaxed brain, nice delta</vt:lpstr>
      <vt:lpstr>Brain waves during trance</vt:lpstr>
      <vt:lpstr>Thinking about an intellectual problem/challenge</vt:lpstr>
      <vt:lpstr>Brain waves during trance</vt:lpstr>
      <vt:lpstr>Hypnosis is good for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EEG in hypnotherapy</dc:title>
  <dc:subject/>
  <dc:creator>Rachel Gillibrand</dc:creator>
  <cp:keywords/>
  <dc:description/>
  <cp:lastModifiedBy>Rachel Gillibrand</cp:lastModifiedBy>
  <cp:revision>8</cp:revision>
  <cp:lastPrinted>2018-09-14T11:19:37Z</cp:lastPrinted>
  <dcterms:created xsi:type="dcterms:W3CDTF">2018-06-18T09:05:05Z</dcterms:created>
  <dcterms:modified xsi:type="dcterms:W3CDTF">2018-09-14T11:21:00Z</dcterms:modified>
  <cp:category/>
</cp:coreProperties>
</file>