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45"/>
  </p:notesMasterIdLst>
  <p:handoutMasterIdLst>
    <p:handoutMasterId r:id="rId46"/>
  </p:handoutMasterIdLst>
  <p:sldIdLst>
    <p:sldId id="256" r:id="rId2"/>
    <p:sldId id="313" r:id="rId3"/>
    <p:sldId id="314" r:id="rId4"/>
    <p:sldId id="315" r:id="rId5"/>
    <p:sldId id="285" r:id="rId6"/>
    <p:sldId id="257" r:id="rId7"/>
    <p:sldId id="283" r:id="rId8"/>
    <p:sldId id="284" r:id="rId9"/>
    <p:sldId id="308" r:id="rId10"/>
    <p:sldId id="311" r:id="rId11"/>
    <p:sldId id="264" r:id="rId12"/>
    <p:sldId id="269" r:id="rId13"/>
    <p:sldId id="286" r:id="rId14"/>
    <p:sldId id="287" r:id="rId15"/>
    <p:sldId id="268" r:id="rId16"/>
    <p:sldId id="267" r:id="rId17"/>
    <p:sldId id="320" r:id="rId18"/>
    <p:sldId id="270" r:id="rId19"/>
    <p:sldId id="271" r:id="rId20"/>
    <p:sldId id="316" r:id="rId21"/>
    <p:sldId id="317" r:id="rId22"/>
    <p:sldId id="318" r:id="rId23"/>
    <p:sldId id="319" r:id="rId24"/>
    <p:sldId id="281" r:id="rId25"/>
    <p:sldId id="265" r:id="rId26"/>
    <p:sldId id="266" r:id="rId27"/>
    <p:sldId id="272" r:id="rId28"/>
    <p:sldId id="273" r:id="rId29"/>
    <p:sldId id="274" r:id="rId30"/>
    <p:sldId id="303" r:id="rId31"/>
    <p:sldId id="275" r:id="rId32"/>
    <p:sldId id="276" r:id="rId33"/>
    <p:sldId id="277" r:id="rId34"/>
    <p:sldId id="302" r:id="rId35"/>
    <p:sldId id="304" r:id="rId36"/>
    <p:sldId id="305" r:id="rId37"/>
    <p:sldId id="306" r:id="rId38"/>
    <p:sldId id="280" r:id="rId39"/>
    <p:sldId id="288" r:id="rId40"/>
    <p:sldId id="291" r:id="rId41"/>
    <p:sldId id="312" r:id="rId42"/>
    <p:sldId id="292" r:id="rId43"/>
    <p:sldId id="294" r:id="rId44"/>
  </p:sldIdLst>
  <p:sldSz cx="9144000" cy="6858000" type="screen4x3"/>
  <p:notesSz cx="6865938" cy="95408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sz="quarter" idx="1"/>
          </p:nvPr>
        </p:nvSpPr>
        <p:spPr>
          <a:xfrm>
            <a:off x="3889109" y="0"/>
            <a:ext cx="2975240" cy="478701"/>
          </a:xfrm>
          <a:prstGeom prst="rect">
            <a:avLst/>
          </a:prstGeom>
        </p:spPr>
        <p:txBody>
          <a:bodyPr vert="horz" lIns="93744" tIns="46872" rIns="93744" bIns="46872" rtlCol="0"/>
          <a:lstStyle>
            <a:lvl1pPr algn="r">
              <a:defRPr sz="1200"/>
            </a:lvl1pPr>
          </a:lstStyle>
          <a:p>
            <a:fld id="{91CC9353-B988-4108-A63A-C1F34F05881F}" type="datetimeFigureOut">
              <a:rPr lang="en-GB" smtClean="0"/>
              <a:t>23/11/2019</a:t>
            </a:fld>
            <a:endParaRPr lang="en-GB"/>
          </a:p>
        </p:txBody>
      </p:sp>
      <p:sp>
        <p:nvSpPr>
          <p:cNvPr id="4" name="Footer Placeholder 3"/>
          <p:cNvSpPr>
            <a:spLocks noGrp="1"/>
          </p:cNvSpPr>
          <p:nvPr>
            <p:ph type="ftr" sz="quarter" idx="2"/>
          </p:nvPr>
        </p:nvSpPr>
        <p:spPr>
          <a:xfrm>
            <a:off x="0" y="9062176"/>
            <a:ext cx="2975240" cy="478700"/>
          </a:xfrm>
          <a:prstGeom prst="rect">
            <a:avLst/>
          </a:prstGeom>
        </p:spPr>
        <p:txBody>
          <a:bodyPr vert="horz" lIns="93744" tIns="46872" rIns="93744" bIns="46872" rtlCol="0" anchor="b"/>
          <a:lstStyle>
            <a:lvl1pPr algn="l">
              <a:defRPr sz="1200"/>
            </a:lvl1pPr>
          </a:lstStyle>
          <a:p>
            <a:endParaRPr lang="en-GB"/>
          </a:p>
        </p:txBody>
      </p:sp>
      <p:sp>
        <p:nvSpPr>
          <p:cNvPr id="5" name="Slide Number Placeholder 4"/>
          <p:cNvSpPr>
            <a:spLocks noGrp="1"/>
          </p:cNvSpPr>
          <p:nvPr>
            <p:ph type="sldNum" sz="quarter" idx="3"/>
          </p:nvPr>
        </p:nvSpPr>
        <p:spPr>
          <a:xfrm>
            <a:off x="3889109" y="9062176"/>
            <a:ext cx="2975240" cy="478700"/>
          </a:xfrm>
          <a:prstGeom prst="rect">
            <a:avLst/>
          </a:prstGeom>
        </p:spPr>
        <p:txBody>
          <a:bodyPr vert="horz" lIns="93744" tIns="46872" rIns="93744" bIns="46872" rtlCol="0" anchor="b"/>
          <a:lstStyle>
            <a:lvl1pPr algn="r">
              <a:defRPr sz="1200"/>
            </a:lvl1pPr>
          </a:lstStyle>
          <a:p>
            <a:fld id="{0300A9D9-FE3A-4BB7-948A-86272A4118C5}" type="slidenum">
              <a:rPr lang="en-GB" smtClean="0"/>
              <a:t>‹#›</a:t>
            </a:fld>
            <a:endParaRPr lang="en-GB"/>
          </a:p>
        </p:txBody>
      </p:sp>
    </p:spTree>
    <p:extLst>
      <p:ext uri="{BB962C8B-B14F-4D97-AF65-F5344CB8AC3E}">
        <p14:creationId xmlns:p14="http://schemas.microsoft.com/office/powerpoint/2010/main" val="890576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7044"/>
          </a:xfrm>
          <a:prstGeom prst="rect">
            <a:avLst/>
          </a:prstGeom>
        </p:spPr>
        <p:txBody>
          <a:bodyPr vert="horz" lIns="93744" tIns="46872" rIns="93744" bIns="46872" rtlCol="0"/>
          <a:lstStyle>
            <a:lvl1pPr algn="l">
              <a:defRPr sz="1200"/>
            </a:lvl1pPr>
          </a:lstStyle>
          <a:p>
            <a:endParaRPr lang="en-GB"/>
          </a:p>
        </p:txBody>
      </p:sp>
      <p:sp>
        <p:nvSpPr>
          <p:cNvPr id="3" name="Date Placeholder 2"/>
          <p:cNvSpPr>
            <a:spLocks noGrp="1"/>
          </p:cNvSpPr>
          <p:nvPr>
            <p:ph type="dt" idx="1"/>
          </p:nvPr>
        </p:nvSpPr>
        <p:spPr>
          <a:xfrm>
            <a:off x="3889109" y="0"/>
            <a:ext cx="2975240" cy="477044"/>
          </a:xfrm>
          <a:prstGeom prst="rect">
            <a:avLst/>
          </a:prstGeom>
        </p:spPr>
        <p:txBody>
          <a:bodyPr vert="horz" lIns="93744" tIns="46872" rIns="93744" bIns="46872" rtlCol="0"/>
          <a:lstStyle>
            <a:lvl1pPr algn="r">
              <a:defRPr sz="1200"/>
            </a:lvl1pPr>
          </a:lstStyle>
          <a:p>
            <a:fld id="{35C35C9D-610A-48A2-9B87-729BB74C02B2}" type="datetimeFigureOut">
              <a:rPr lang="en-GB" smtClean="0"/>
              <a:pPr/>
              <a:t>23/11/2019</a:t>
            </a:fld>
            <a:endParaRPr lang="en-GB"/>
          </a:p>
        </p:txBody>
      </p:sp>
      <p:sp>
        <p:nvSpPr>
          <p:cNvPr id="4" name="Slide Image Placeholder 3"/>
          <p:cNvSpPr>
            <a:spLocks noGrp="1" noRot="1" noChangeAspect="1"/>
          </p:cNvSpPr>
          <p:nvPr>
            <p:ph type="sldImg" idx="2"/>
          </p:nvPr>
        </p:nvSpPr>
        <p:spPr>
          <a:xfrm>
            <a:off x="1047750" y="715963"/>
            <a:ext cx="4770438" cy="3578225"/>
          </a:xfrm>
          <a:prstGeom prst="rect">
            <a:avLst/>
          </a:prstGeom>
          <a:noFill/>
          <a:ln w="12700">
            <a:solidFill>
              <a:prstClr val="black"/>
            </a:solidFill>
          </a:ln>
        </p:spPr>
        <p:txBody>
          <a:bodyPr vert="horz" lIns="93744" tIns="46872" rIns="93744" bIns="46872" rtlCol="0" anchor="ctr"/>
          <a:lstStyle/>
          <a:p>
            <a:endParaRPr lang="en-GB"/>
          </a:p>
        </p:txBody>
      </p:sp>
      <p:sp>
        <p:nvSpPr>
          <p:cNvPr id="5" name="Notes Placeholder 4"/>
          <p:cNvSpPr>
            <a:spLocks noGrp="1"/>
          </p:cNvSpPr>
          <p:nvPr>
            <p:ph type="body" sz="quarter" idx="3"/>
          </p:nvPr>
        </p:nvSpPr>
        <p:spPr>
          <a:xfrm>
            <a:off x="686594" y="4531916"/>
            <a:ext cx="5492750" cy="4293394"/>
          </a:xfrm>
          <a:prstGeom prst="rect">
            <a:avLst/>
          </a:prstGeom>
        </p:spPr>
        <p:txBody>
          <a:bodyPr vert="horz" lIns="93744" tIns="46872" rIns="93744" bIns="468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62175"/>
            <a:ext cx="2975240" cy="477044"/>
          </a:xfrm>
          <a:prstGeom prst="rect">
            <a:avLst/>
          </a:prstGeom>
        </p:spPr>
        <p:txBody>
          <a:bodyPr vert="horz" lIns="93744" tIns="46872" rIns="93744" bIns="46872" rtlCol="0" anchor="b"/>
          <a:lstStyle>
            <a:lvl1pPr algn="l">
              <a:defRPr sz="1200"/>
            </a:lvl1pPr>
          </a:lstStyle>
          <a:p>
            <a:endParaRPr lang="en-GB"/>
          </a:p>
        </p:txBody>
      </p:sp>
      <p:sp>
        <p:nvSpPr>
          <p:cNvPr id="7" name="Slide Number Placeholder 6"/>
          <p:cNvSpPr>
            <a:spLocks noGrp="1"/>
          </p:cNvSpPr>
          <p:nvPr>
            <p:ph type="sldNum" sz="quarter" idx="5"/>
          </p:nvPr>
        </p:nvSpPr>
        <p:spPr>
          <a:xfrm>
            <a:off x="3889109" y="9062175"/>
            <a:ext cx="2975240" cy="477044"/>
          </a:xfrm>
          <a:prstGeom prst="rect">
            <a:avLst/>
          </a:prstGeom>
        </p:spPr>
        <p:txBody>
          <a:bodyPr vert="horz" lIns="93744" tIns="46872" rIns="93744" bIns="46872" rtlCol="0" anchor="b"/>
          <a:lstStyle>
            <a:lvl1pPr algn="r">
              <a:defRPr sz="1200"/>
            </a:lvl1pPr>
          </a:lstStyle>
          <a:p>
            <a:fld id="{388BF65D-43A2-4CBC-ACFE-82645F8F5867}" type="slidenum">
              <a:rPr lang="en-GB" smtClean="0"/>
              <a:pPr/>
              <a:t>‹#›</a:t>
            </a:fld>
            <a:endParaRPr lang="en-GB"/>
          </a:p>
        </p:txBody>
      </p:sp>
    </p:spTree>
    <p:extLst>
      <p:ext uri="{BB962C8B-B14F-4D97-AF65-F5344CB8AC3E}">
        <p14:creationId xmlns:p14="http://schemas.microsoft.com/office/powerpoint/2010/main" val="2012466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8BF65D-43A2-4CBC-ACFE-82645F8F5867}" type="slidenum">
              <a:rPr lang="en-GB" smtClean="0"/>
              <a:pPr/>
              <a:t>26</a:t>
            </a:fld>
            <a:endParaRPr lang="en-GB"/>
          </a:p>
        </p:txBody>
      </p:sp>
    </p:spTree>
    <p:extLst>
      <p:ext uri="{BB962C8B-B14F-4D97-AF65-F5344CB8AC3E}">
        <p14:creationId xmlns:p14="http://schemas.microsoft.com/office/powerpoint/2010/main" val="185200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D03144-A815-4417-B067-164AADCBF814}" type="datetime1">
              <a:rPr lang="en-GB" smtClean="0"/>
              <a:pPr/>
              <a:t>23/11/2019</a:t>
            </a:fld>
            <a:endParaRPr lang="en-GB"/>
          </a:p>
        </p:txBody>
      </p:sp>
      <p:sp>
        <p:nvSpPr>
          <p:cNvPr id="5" name="Footer Placeholder 4"/>
          <p:cNvSpPr>
            <a:spLocks noGrp="1"/>
          </p:cNvSpPr>
          <p:nvPr>
            <p:ph type="ftr" sz="quarter" idx="11"/>
          </p:nvPr>
        </p:nvSpPr>
        <p:spPr>
          <a:xfrm>
            <a:off x="2396319" y="329308"/>
            <a:ext cx="3086292" cy="309201"/>
          </a:xfrm>
        </p:spPr>
        <p:txBody>
          <a:bodyPr/>
          <a:lstStyle/>
          <a:p>
            <a:r>
              <a:rPr lang="en-GB"/>
              <a:t>Claire Brigg</a:t>
            </a:r>
          </a:p>
        </p:txBody>
      </p:sp>
      <p:sp>
        <p:nvSpPr>
          <p:cNvPr id="6" name="Slide Number Placeholder 5"/>
          <p:cNvSpPr>
            <a:spLocks noGrp="1"/>
          </p:cNvSpPr>
          <p:nvPr>
            <p:ph type="sldNum" sz="quarter" idx="12"/>
          </p:nvPr>
        </p:nvSpPr>
        <p:spPr>
          <a:xfrm>
            <a:off x="1434703" y="798973"/>
            <a:ext cx="802005" cy="503578"/>
          </a:xfrm>
        </p:spPr>
        <p:txBody>
          <a:bodyPr/>
          <a:lstStyle/>
          <a:p>
            <a:fld id="{7E34E63F-9320-45A5-A743-3E9738B399F6}" type="slidenum">
              <a:rPr lang="en-GB" smtClean="0"/>
              <a:pPr/>
              <a:t>‹#›</a:t>
            </a:fld>
            <a:endParaRPr lang="en-GB"/>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19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AE367-81FE-43D7-AC8C-BAB0FF7D87F6}"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
        <p:nvSpPr>
          <p:cNvPr id="6" name="Slide Number Placeholder 5"/>
          <p:cNvSpPr>
            <a:spLocks noGrp="1"/>
          </p:cNvSpPr>
          <p:nvPr>
            <p:ph type="sldNum" sz="quarter" idx="12"/>
          </p:nvPr>
        </p:nvSpPr>
        <p:spPr/>
        <p:txBody>
          <a:bodyPr/>
          <a:lstStyle/>
          <a:p>
            <a:fld id="{7E34E63F-9320-45A5-A743-3E9738B399F6}" type="slidenum">
              <a:rPr lang="en-GB" smtClean="0"/>
              <a:pPr/>
              <a:t>‹#›</a:t>
            </a:fld>
            <a:endParaRPr lang="en-GB"/>
          </a:p>
        </p:txBody>
      </p:sp>
    </p:spTree>
    <p:extLst>
      <p:ext uri="{BB962C8B-B14F-4D97-AF65-F5344CB8AC3E}">
        <p14:creationId xmlns:p14="http://schemas.microsoft.com/office/powerpoint/2010/main" val="428164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06979-BA21-46D1-BAD1-56D4A8BA7F53}"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
        <p:nvSpPr>
          <p:cNvPr id="6" name="Slide Number Placeholder 5"/>
          <p:cNvSpPr>
            <a:spLocks noGrp="1"/>
          </p:cNvSpPr>
          <p:nvPr>
            <p:ph type="sldNum" sz="quarter" idx="12"/>
          </p:nvPr>
        </p:nvSpPr>
        <p:spPr/>
        <p:txBody>
          <a:bodyPr/>
          <a:lstStyle/>
          <a:p>
            <a:fld id="{7E34E63F-9320-45A5-A743-3E9738B399F6}" type="slidenum">
              <a:rPr lang="en-GB" smtClean="0"/>
              <a:pPr/>
              <a:t>‹#›</a:t>
            </a:fld>
            <a:endParaRPr lang="en-GB"/>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252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
        <p:nvSpPr>
          <p:cNvPr id="6" name="Slide Number Placeholder 5"/>
          <p:cNvSpPr>
            <a:spLocks noGrp="1"/>
          </p:cNvSpPr>
          <p:nvPr>
            <p:ph type="sldNum" sz="quarter" idx="12"/>
          </p:nvPr>
        </p:nvSpPr>
        <p:spPr/>
        <p:txBody>
          <a:bodyPr/>
          <a:lstStyle/>
          <a:p>
            <a:fld id="{7E34E63F-9320-45A5-A743-3E9738B399F6}" type="slidenum">
              <a:rPr lang="en-GB" smtClean="0"/>
              <a:pPr/>
              <a:t>‹#›</a:t>
            </a:fld>
            <a:endParaRPr lang="en-GB"/>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4310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A070C8-B881-47EC-BDB3-A702C9C892BE}"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
        <p:nvSpPr>
          <p:cNvPr id="6" name="Slide Number Placeholder 5"/>
          <p:cNvSpPr>
            <a:spLocks noGrp="1"/>
          </p:cNvSpPr>
          <p:nvPr>
            <p:ph type="sldNum" sz="quarter" idx="12"/>
          </p:nvPr>
        </p:nvSpPr>
        <p:spPr/>
        <p:txBody>
          <a:bodyPr/>
          <a:lstStyle/>
          <a:p>
            <a:fld id="{7E34E63F-9320-45A5-A743-3E9738B399F6}" type="slidenum">
              <a:rPr lang="en-GB" smtClean="0"/>
              <a:pPr/>
              <a:t>‹#›</a:t>
            </a:fld>
            <a:endParaRPr lang="en-GB"/>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243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A7B4C3-FAC7-48C2-996B-EE21D30FAB33}" type="datetime1">
              <a:rPr lang="en-GB" smtClean="0"/>
              <a:pPr/>
              <a:t>23/11/2019</a:t>
            </a:fld>
            <a:endParaRPr lang="en-GB"/>
          </a:p>
        </p:txBody>
      </p:sp>
      <p:sp>
        <p:nvSpPr>
          <p:cNvPr id="6" name="Footer Placeholder 5"/>
          <p:cNvSpPr>
            <a:spLocks noGrp="1"/>
          </p:cNvSpPr>
          <p:nvPr>
            <p:ph type="ftr" sz="quarter" idx="11"/>
          </p:nvPr>
        </p:nvSpPr>
        <p:spPr/>
        <p:txBody>
          <a:bodyPr/>
          <a:lstStyle/>
          <a:p>
            <a:r>
              <a:rPr lang="en-GB"/>
              <a:t>Claire Brigg</a:t>
            </a:r>
          </a:p>
        </p:txBody>
      </p:sp>
      <p:sp>
        <p:nvSpPr>
          <p:cNvPr id="7" name="Slide Number Placeholder 6"/>
          <p:cNvSpPr>
            <a:spLocks noGrp="1"/>
          </p:cNvSpPr>
          <p:nvPr>
            <p:ph type="sldNum" sz="quarter" idx="12"/>
          </p:nvPr>
        </p:nvSpPr>
        <p:spPr/>
        <p:txBody>
          <a:bodyPr/>
          <a:lstStyle/>
          <a:p>
            <a:fld id="{7E34E63F-9320-45A5-A743-3E9738B399F6}" type="slidenum">
              <a:rPr lang="en-GB" smtClean="0"/>
              <a:pPr/>
              <a:t>‹#›</a:t>
            </a:fld>
            <a:endParaRPr lang="en-GB"/>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752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206DE9-2AB3-4E75-98D7-CF9B85A602D8}" type="datetime1">
              <a:rPr lang="en-GB" smtClean="0"/>
              <a:pPr/>
              <a:t>23/11/2019</a:t>
            </a:fld>
            <a:endParaRPr lang="en-GB"/>
          </a:p>
        </p:txBody>
      </p:sp>
      <p:sp>
        <p:nvSpPr>
          <p:cNvPr id="8" name="Footer Placeholder 7"/>
          <p:cNvSpPr>
            <a:spLocks noGrp="1"/>
          </p:cNvSpPr>
          <p:nvPr>
            <p:ph type="ftr" sz="quarter" idx="11"/>
          </p:nvPr>
        </p:nvSpPr>
        <p:spPr/>
        <p:txBody>
          <a:bodyPr/>
          <a:lstStyle/>
          <a:p>
            <a:r>
              <a:rPr lang="en-GB"/>
              <a:t>Claire Brigg</a:t>
            </a:r>
          </a:p>
        </p:txBody>
      </p:sp>
      <p:sp>
        <p:nvSpPr>
          <p:cNvPr id="9" name="Slide Number Placeholder 8"/>
          <p:cNvSpPr>
            <a:spLocks noGrp="1"/>
          </p:cNvSpPr>
          <p:nvPr>
            <p:ph type="sldNum" sz="quarter" idx="12"/>
          </p:nvPr>
        </p:nvSpPr>
        <p:spPr/>
        <p:txBody>
          <a:bodyPr/>
          <a:lstStyle/>
          <a:p>
            <a:fld id="{7E34E63F-9320-45A5-A743-3E9738B399F6}" type="slidenum">
              <a:rPr lang="en-GB" smtClean="0"/>
              <a:pPr/>
              <a:t>‹#›</a:t>
            </a:fld>
            <a:endParaRPr lang="en-GB"/>
          </a:p>
        </p:txBody>
      </p:sp>
    </p:spTree>
    <p:extLst>
      <p:ext uri="{BB962C8B-B14F-4D97-AF65-F5344CB8AC3E}">
        <p14:creationId xmlns:p14="http://schemas.microsoft.com/office/powerpoint/2010/main" val="10766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6881A-9BE5-4C2E-B20C-AF221AFF38D2}" type="datetime1">
              <a:rPr lang="en-GB" smtClean="0"/>
              <a:pPr/>
              <a:t>23/11/2019</a:t>
            </a:fld>
            <a:endParaRPr lang="en-GB"/>
          </a:p>
        </p:txBody>
      </p:sp>
      <p:sp>
        <p:nvSpPr>
          <p:cNvPr id="4" name="Footer Placeholder 3"/>
          <p:cNvSpPr>
            <a:spLocks noGrp="1"/>
          </p:cNvSpPr>
          <p:nvPr>
            <p:ph type="ftr" sz="quarter" idx="11"/>
          </p:nvPr>
        </p:nvSpPr>
        <p:spPr/>
        <p:txBody>
          <a:bodyPr/>
          <a:lstStyle/>
          <a:p>
            <a:r>
              <a:rPr lang="en-GB"/>
              <a:t>Claire Brigg</a:t>
            </a:r>
          </a:p>
        </p:txBody>
      </p:sp>
      <p:sp>
        <p:nvSpPr>
          <p:cNvPr id="5" name="Slide Number Placeholder 4"/>
          <p:cNvSpPr>
            <a:spLocks noGrp="1"/>
          </p:cNvSpPr>
          <p:nvPr>
            <p:ph type="sldNum" sz="quarter" idx="12"/>
          </p:nvPr>
        </p:nvSpPr>
        <p:spPr/>
        <p:txBody>
          <a:bodyPr/>
          <a:lstStyle/>
          <a:p>
            <a:fld id="{7E34E63F-9320-45A5-A743-3E9738B399F6}" type="slidenum">
              <a:rPr lang="en-GB" smtClean="0"/>
              <a:pPr/>
              <a:t>‹#›</a:t>
            </a:fld>
            <a:endParaRPr lang="en-GB"/>
          </a:p>
        </p:txBody>
      </p:sp>
    </p:spTree>
    <p:extLst>
      <p:ext uri="{BB962C8B-B14F-4D97-AF65-F5344CB8AC3E}">
        <p14:creationId xmlns:p14="http://schemas.microsoft.com/office/powerpoint/2010/main" val="321827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96F78-B2EE-4F4E-B451-D1C1A8F8AE85}" type="datetime1">
              <a:rPr lang="en-GB" smtClean="0"/>
              <a:pPr/>
              <a:t>23/11/2019</a:t>
            </a:fld>
            <a:endParaRPr lang="en-GB"/>
          </a:p>
        </p:txBody>
      </p:sp>
      <p:sp>
        <p:nvSpPr>
          <p:cNvPr id="3" name="Footer Placeholder 2"/>
          <p:cNvSpPr>
            <a:spLocks noGrp="1"/>
          </p:cNvSpPr>
          <p:nvPr>
            <p:ph type="ftr" sz="quarter" idx="11"/>
          </p:nvPr>
        </p:nvSpPr>
        <p:spPr/>
        <p:txBody>
          <a:bodyPr/>
          <a:lstStyle/>
          <a:p>
            <a:r>
              <a:rPr lang="en-GB"/>
              <a:t>Claire Brigg</a:t>
            </a:r>
          </a:p>
        </p:txBody>
      </p:sp>
      <p:sp>
        <p:nvSpPr>
          <p:cNvPr id="4" name="Slide Number Placeholder 3"/>
          <p:cNvSpPr>
            <a:spLocks noGrp="1"/>
          </p:cNvSpPr>
          <p:nvPr>
            <p:ph type="sldNum" sz="quarter" idx="12"/>
          </p:nvPr>
        </p:nvSpPr>
        <p:spPr/>
        <p:txBody>
          <a:bodyPr/>
          <a:lstStyle/>
          <a:p>
            <a:fld id="{7E34E63F-9320-45A5-A743-3E9738B399F6}" type="slidenum">
              <a:rPr lang="en-GB" smtClean="0"/>
              <a:pPr/>
              <a:t>‹#›</a:t>
            </a:fld>
            <a:endParaRPr lang="en-GB"/>
          </a:p>
        </p:txBody>
      </p:sp>
    </p:spTree>
    <p:extLst>
      <p:ext uri="{BB962C8B-B14F-4D97-AF65-F5344CB8AC3E}">
        <p14:creationId xmlns:p14="http://schemas.microsoft.com/office/powerpoint/2010/main" val="402915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4727FF-FE61-47A3-BDBA-F088C7E2EA74}" type="datetime1">
              <a:rPr lang="en-GB" smtClean="0"/>
              <a:pPr/>
              <a:t>23/11/2019</a:t>
            </a:fld>
            <a:endParaRPr lang="en-GB"/>
          </a:p>
        </p:txBody>
      </p:sp>
      <p:sp>
        <p:nvSpPr>
          <p:cNvPr id="6" name="Footer Placeholder 5"/>
          <p:cNvSpPr>
            <a:spLocks noGrp="1"/>
          </p:cNvSpPr>
          <p:nvPr>
            <p:ph type="ftr" sz="quarter" idx="11"/>
          </p:nvPr>
        </p:nvSpPr>
        <p:spPr/>
        <p:txBody>
          <a:bodyPr/>
          <a:lstStyle/>
          <a:p>
            <a:r>
              <a:rPr lang="en-GB"/>
              <a:t>Claire Brigg</a:t>
            </a:r>
          </a:p>
        </p:txBody>
      </p:sp>
      <p:sp>
        <p:nvSpPr>
          <p:cNvPr id="7" name="Slide Number Placeholder 6"/>
          <p:cNvSpPr>
            <a:spLocks noGrp="1"/>
          </p:cNvSpPr>
          <p:nvPr>
            <p:ph type="sldNum" sz="quarter" idx="12"/>
          </p:nvPr>
        </p:nvSpPr>
        <p:spPr/>
        <p:txBody>
          <a:bodyPr/>
          <a:lstStyle/>
          <a:p>
            <a:fld id="{7E34E63F-9320-45A5-A743-3E9738B399F6}" type="slidenum">
              <a:rPr lang="en-GB" smtClean="0"/>
              <a:pPr/>
              <a:t>‹#›</a:t>
            </a:fld>
            <a:endParaRPr lang="en-GB"/>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49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44AAC91C-EC04-4D82-BA42-DED096ACBCA4}" type="datetime1">
              <a:rPr lang="en-GB" smtClean="0"/>
              <a:pPr/>
              <a:t>23/11/2019</a:t>
            </a:fld>
            <a:endParaRPr lang="en-GB"/>
          </a:p>
        </p:txBody>
      </p:sp>
      <p:sp>
        <p:nvSpPr>
          <p:cNvPr id="6" name="Footer Placeholder 5"/>
          <p:cNvSpPr>
            <a:spLocks noGrp="1"/>
          </p:cNvSpPr>
          <p:nvPr>
            <p:ph type="ftr" sz="quarter" idx="11"/>
          </p:nvPr>
        </p:nvSpPr>
        <p:spPr>
          <a:xfrm>
            <a:off x="1437530" y="318641"/>
            <a:ext cx="3251553" cy="320931"/>
          </a:xfrm>
        </p:spPr>
        <p:txBody>
          <a:bodyPr/>
          <a:lstStyle/>
          <a:p>
            <a:r>
              <a:rPr lang="en-GB"/>
              <a:t>Claire Brigg</a:t>
            </a:r>
          </a:p>
        </p:txBody>
      </p:sp>
      <p:sp>
        <p:nvSpPr>
          <p:cNvPr id="7" name="Slide Number Placeholder 6"/>
          <p:cNvSpPr>
            <a:spLocks noGrp="1"/>
          </p:cNvSpPr>
          <p:nvPr>
            <p:ph type="sldNum" sz="quarter" idx="12"/>
          </p:nvPr>
        </p:nvSpPr>
        <p:spPr/>
        <p:txBody>
          <a:bodyPr/>
          <a:lstStyle/>
          <a:p>
            <a:fld id="{7E34E63F-9320-45A5-A743-3E9738B399F6}" type="slidenum">
              <a:rPr lang="en-GB" smtClean="0"/>
              <a:pPr/>
              <a:t>‹#›</a:t>
            </a:fld>
            <a:endParaRPr lang="en-GB"/>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172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B834839-5918-4085-A162-DC5B65DEB715}" type="datetime1">
              <a:rPr lang="en-GB" smtClean="0"/>
              <a:pPr/>
              <a:t>23/11/2019</a:t>
            </a:fld>
            <a:endParaRPr lang="en-GB"/>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GB"/>
              <a:t>Claire Brigg</a:t>
            </a: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7E34E63F-9320-45A5-A743-3E9738B399F6}" type="slidenum">
              <a:rPr lang="en-GB" smtClean="0"/>
              <a:pPr/>
              <a:t>‹#›</a:t>
            </a:fld>
            <a:endParaRPr lang="en-GB"/>
          </a:p>
        </p:txBody>
      </p:sp>
    </p:spTree>
    <p:extLst>
      <p:ext uri="{BB962C8B-B14F-4D97-AF65-F5344CB8AC3E}">
        <p14:creationId xmlns:p14="http://schemas.microsoft.com/office/powerpoint/2010/main" val="201781714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sldNum="0" hdr="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832" y="928883"/>
            <a:ext cx="7334660" cy="1049235"/>
          </a:xfrm>
        </p:spPr>
        <p:txBody>
          <a:bodyPr>
            <a:noAutofit/>
          </a:bodyPr>
          <a:lstStyle/>
          <a:p>
            <a:pPr algn="ctr"/>
            <a:r>
              <a:rPr lang="en-GB" sz="4000" dirty="0"/>
              <a:t>Neuroscience and obesity</a:t>
            </a:r>
          </a:p>
        </p:txBody>
      </p:sp>
      <p:sp>
        <p:nvSpPr>
          <p:cNvPr id="3" name="Subtitle 2"/>
          <p:cNvSpPr>
            <a:spLocks noGrp="1"/>
          </p:cNvSpPr>
          <p:nvPr>
            <p:ph idx="1"/>
          </p:nvPr>
        </p:nvSpPr>
        <p:spPr>
          <a:xfrm>
            <a:off x="1443490" y="2333508"/>
            <a:ext cx="6571343" cy="3450613"/>
          </a:xfrm>
        </p:spPr>
        <p:txBody>
          <a:bodyPr>
            <a:normAutofit/>
          </a:bodyPr>
          <a:lstStyle/>
          <a:p>
            <a:pPr marL="0" indent="0" algn="ctr">
              <a:buNone/>
            </a:pPr>
            <a:r>
              <a:rPr lang="en-GB" sz="3100" dirty="0"/>
              <a:t>“People may very well choose to trade off years of their life, or the possibility of disease or injury, in exchange for the current pleasure, excitement, or stress relief they get from food” Jacob </a:t>
            </a:r>
            <a:r>
              <a:rPr lang="en-GB" sz="3100" dirty="0" err="1"/>
              <a:t>Sullum</a:t>
            </a:r>
            <a:r>
              <a:rPr lang="en-GB" sz="3100" dirty="0"/>
              <a:t>.</a:t>
            </a:r>
          </a:p>
          <a:p>
            <a:pPr algn="ctr"/>
            <a:endParaRPr lang="en-GB" dirty="0"/>
          </a:p>
        </p:txBody>
      </p:sp>
      <p:sp>
        <p:nvSpPr>
          <p:cNvPr id="6" name="Date Placeholder 5"/>
          <p:cNvSpPr>
            <a:spLocks noGrp="1"/>
          </p:cNvSpPr>
          <p:nvPr>
            <p:ph type="dt" sz="half" idx="10"/>
          </p:nvPr>
        </p:nvSpPr>
        <p:spPr>
          <a:xfrm>
            <a:off x="6444208" y="234095"/>
            <a:ext cx="2368292" cy="309201"/>
          </a:xfrm>
        </p:spPr>
        <p:txBody>
          <a:bodyPr/>
          <a:lstStyle/>
          <a:p>
            <a:fld id="{01752515-A89D-4ECD-ABE5-CBB4455193A3}" type="datetime1">
              <a:rPr lang="en-GB" smtClean="0"/>
              <a:pPr/>
              <a:t>23/11/2019</a:t>
            </a:fld>
            <a:endParaRPr lang="en-GB" dirty="0"/>
          </a:p>
        </p:txBody>
      </p:sp>
      <p:sp>
        <p:nvSpPr>
          <p:cNvPr id="7" name="Footer Placeholder 6"/>
          <p:cNvSpPr>
            <a:spLocks noGrp="1"/>
          </p:cNvSpPr>
          <p:nvPr>
            <p:ph type="ftr" sz="quarter" idx="11"/>
          </p:nvPr>
        </p:nvSpPr>
        <p:spPr>
          <a:xfrm>
            <a:off x="395536" y="238853"/>
            <a:ext cx="4034004" cy="309201"/>
          </a:xfrm>
        </p:spPr>
        <p:txBody>
          <a:bodyPr/>
          <a:lstStyle/>
          <a:p>
            <a:r>
              <a:rPr lang="en-GB" dirty="0"/>
              <a:t>Claire Brigg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965436"/>
            <a:ext cx="6571343" cy="1049235"/>
          </a:xfrm>
        </p:spPr>
        <p:txBody>
          <a:bodyPr/>
          <a:lstStyle/>
          <a:p>
            <a:r>
              <a:rPr lang="en-GB" dirty="0"/>
              <a:t>Health outcomes</a:t>
            </a:r>
          </a:p>
        </p:txBody>
      </p:sp>
      <p:sp>
        <p:nvSpPr>
          <p:cNvPr id="3" name="Content Placeholder 2"/>
          <p:cNvSpPr>
            <a:spLocks noGrp="1"/>
          </p:cNvSpPr>
          <p:nvPr>
            <p:ph idx="1"/>
          </p:nvPr>
        </p:nvSpPr>
        <p:spPr/>
        <p:txBody>
          <a:bodyPr>
            <a:normAutofit fontScale="92500" lnSpcReduction="20000"/>
          </a:bodyPr>
          <a:lstStyle/>
          <a:p>
            <a:r>
              <a:rPr lang="en-GB" sz="2400" dirty="0"/>
              <a:t>Obesity and central obesity is linked with increased risk of hypertension, longstanding illness and mental ill health. For example, obese adults had about twice the prevalence of hypertension compared with adults who were neither obese nor overweight </a:t>
            </a:r>
          </a:p>
          <a:p>
            <a:r>
              <a:rPr lang="en-GB" sz="2400" dirty="0"/>
              <a:t>Combining obesity and waist circumference the findings showed that 34% of men and 43% of women were at high or very high risk of obesity-related chronic disease.</a:t>
            </a:r>
          </a:p>
          <a:p>
            <a:endParaRPr lang="en-GB" dirty="0"/>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3861210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052736"/>
            <a:ext cx="7097737" cy="5343872"/>
          </a:xfrm>
        </p:spPr>
        <p:txBody>
          <a:bodyPr>
            <a:normAutofit lnSpcReduction="10000"/>
          </a:bodyPr>
          <a:lstStyle/>
          <a:p>
            <a:pPr lvl="0">
              <a:buNone/>
            </a:pPr>
            <a:endParaRPr lang="en-GB" sz="3600" b="1" dirty="0"/>
          </a:p>
          <a:p>
            <a:r>
              <a:rPr lang="en-GB" sz="2200" dirty="0"/>
              <a:t>Uncontrolled cellular Inflammation (cardiovascular disease, arthritis, cancer, diabetes)</a:t>
            </a:r>
          </a:p>
          <a:p>
            <a:pPr lvl="0"/>
            <a:r>
              <a:rPr lang="en-GB" sz="2200" dirty="0"/>
              <a:t>Hypertension (high blood pressure)</a:t>
            </a:r>
          </a:p>
          <a:p>
            <a:pPr lvl="0"/>
            <a:r>
              <a:rPr lang="en-GB" sz="2200" dirty="0"/>
              <a:t>Hyperlipidaemia (high levels of fats in the blood that can lead to narrowing and blockages of blood vessels)</a:t>
            </a:r>
          </a:p>
          <a:p>
            <a:pPr lvl="0"/>
            <a:r>
              <a:rPr lang="en-GB" sz="2200" dirty="0"/>
              <a:t>Gall stones</a:t>
            </a:r>
          </a:p>
          <a:p>
            <a:pPr lvl="0"/>
            <a:r>
              <a:rPr lang="en-GB" sz="2200" dirty="0"/>
              <a:t>Arthritis</a:t>
            </a:r>
          </a:p>
          <a:p>
            <a:pPr lvl="0"/>
            <a:r>
              <a:rPr lang="en-GB" sz="2200" dirty="0"/>
              <a:t>Infertility/Pregnancy complications – neural tube defects, pre-eclampsia, perinatal mortality</a:t>
            </a:r>
          </a:p>
          <a:p>
            <a:pPr lvl="0"/>
            <a:r>
              <a:rPr lang="en-GB" sz="2200" dirty="0"/>
              <a:t>Depression/anxiety</a:t>
            </a:r>
          </a:p>
          <a:p>
            <a:endParaRPr lang="en-GB" dirty="0"/>
          </a:p>
        </p:txBody>
      </p:sp>
      <p:sp>
        <p:nvSpPr>
          <p:cNvPr id="6" name="Date Placeholder 5"/>
          <p:cNvSpPr>
            <a:spLocks noGrp="1"/>
          </p:cNvSpPr>
          <p:nvPr>
            <p:ph type="dt" sz="half" idx="10"/>
          </p:nvPr>
        </p:nvSpPr>
        <p:spPr/>
        <p:txBody>
          <a:bodyPr/>
          <a:lstStyle/>
          <a:p>
            <a:fld id="{D37C6533-4703-4888-9611-54DBB82A3A54}"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
        <p:nvSpPr>
          <p:cNvPr id="2" name="TextBox 1"/>
          <p:cNvSpPr txBox="1"/>
          <p:nvPr/>
        </p:nvSpPr>
        <p:spPr>
          <a:xfrm>
            <a:off x="1362695" y="926949"/>
            <a:ext cx="4602934" cy="584775"/>
          </a:xfrm>
          <a:prstGeom prst="rect">
            <a:avLst/>
          </a:prstGeom>
          <a:noFill/>
        </p:spPr>
        <p:txBody>
          <a:bodyPr wrap="square" rtlCol="0">
            <a:spAutoFit/>
          </a:bodyPr>
          <a:lstStyle/>
          <a:p>
            <a:r>
              <a:rPr lang="en-GB" sz="3200" dirty="0">
                <a:latin typeface="+mj-lt"/>
              </a:rPr>
              <a:t>HEALTH OUTCOMES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695" y="508033"/>
            <a:ext cx="8229600" cy="5102027"/>
          </a:xfrm>
        </p:spPr>
        <p:txBody>
          <a:bodyPr/>
          <a:lstStyle/>
          <a:p>
            <a:pPr algn="ctr">
              <a:buNone/>
            </a:pPr>
            <a:endParaRPr lang="en-GB" dirty="0">
              <a:solidFill>
                <a:schemeClr val="tx1">
                  <a:lumMod val="65000"/>
                  <a:lumOff val="35000"/>
                </a:schemeClr>
              </a:solidFill>
            </a:endParaRPr>
          </a:p>
          <a:p>
            <a:pPr>
              <a:buNone/>
            </a:pPr>
            <a:r>
              <a:rPr lang="en-GB" sz="3200" dirty="0">
                <a:latin typeface="+mj-lt"/>
              </a:rPr>
              <a:t>ADIPOSE TISSUE</a:t>
            </a:r>
          </a:p>
          <a:p>
            <a:endParaRPr lang="en-GB" dirty="0"/>
          </a:p>
          <a:p>
            <a:pPr>
              <a:buFontTx/>
              <a:buChar char="-"/>
            </a:pPr>
            <a:r>
              <a:rPr lang="en-GB" dirty="0"/>
              <a:t>Subcutaneous</a:t>
            </a:r>
          </a:p>
          <a:p>
            <a:pPr>
              <a:buFontTx/>
              <a:buChar char="-"/>
            </a:pPr>
            <a:r>
              <a:rPr lang="en-GB" dirty="0"/>
              <a:t>Visceral</a:t>
            </a:r>
          </a:p>
          <a:p>
            <a:pPr>
              <a:buFontTx/>
              <a:buChar char="-"/>
            </a:pPr>
            <a:r>
              <a:rPr lang="en-GB" dirty="0"/>
              <a:t>Main role to store lipids</a:t>
            </a:r>
          </a:p>
          <a:p>
            <a:pPr>
              <a:buFontTx/>
              <a:buChar char="-"/>
            </a:pPr>
            <a:r>
              <a:rPr lang="en-GB" dirty="0"/>
              <a:t>Hormone producing</a:t>
            </a:r>
          </a:p>
          <a:p>
            <a:pPr>
              <a:buFontTx/>
              <a:buChar char="-"/>
            </a:pPr>
            <a:r>
              <a:rPr lang="en-GB" dirty="0"/>
              <a:t>Reducing adipose tissue</a:t>
            </a:r>
          </a:p>
        </p:txBody>
      </p:sp>
      <p:sp>
        <p:nvSpPr>
          <p:cNvPr id="6" name="Date Placeholder 5"/>
          <p:cNvSpPr>
            <a:spLocks noGrp="1"/>
          </p:cNvSpPr>
          <p:nvPr>
            <p:ph type="dt" sz="half" idx="10"/>
          </p:nvPr>
        </p:nvSpPr>
        <p:spPr/>
        <p:txBody>
          <a:bodyPr/>
          <a:lstStyle/>
          <a:p>
            <a:fld id="{FB3AFB09-A479-4923-B17E-60BBCB1E52D9}"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pic>
        <p:nvPicPr>
          <p:cNvPr id="51204" name="Picture 4" descr="visceral fat"/>
          <p:cNvPicPr>
            <a:picLocks noChangeAspect="1" noChangeArrowheads="1"/>
          </p:cNvPicPr>
          <p:nvPr/>
        </p:nvPicPr>
        <p:blipFill>
          <a:blip r:embed="rId2" cstate="print"/>
          <a:srcRect/>
          <a:stretch>
            <a:fillRect/>
          </a:stretch>
        </p:blipFill>
        <p:spPr bwMode="auto">
          <a:xfrm>
            <a:off x="5580112" y="2204864"/>
            <a:ext cx="2463155" cy="305539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67544" y="188640"/>
            <a:ext cx="8204448" cy="443928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C4A22FBA-7AAB-4A96-8F37-7527F5ADCEA4}" type="datetime1">
              <a:rPr lang="en-GB" smtClean="0"/>
              <a:pPr/>
              <a:t>23/11/2019</a:t>
            </a:fld>
            <a:endParaRPr lang="en-GB"/>
          </a:p>
        </p:txBody>
      </p:sp>
      <p:sp>
        <p:nvSpPr>
          <p:cNvPr id="9" name="Footer Placeholder 8"/>
          <p:cNvSpPr>
            <a:spLocks noGrp="1"/>
          </p:cNvSpPr>
          <p:nvPr>
            <p:ph type="ftr" sz="quarter" idx="11"/>
          </p:nvPr>
        </p:nvSpPr>
        <p:spPr/>
        <p:txBody>
          <a:bodyPr/>
          <a:lstStyle/>
          <a:p>
            <a:r>
              <a:rPr lang="en-GB"/>
              <a:t>Claire Brigg</a:t>
            </a:r>
          </a:p>
        </p:txBody>
      </p:sp>
      <p:sp>
        <p:nvSpPr>
          <p:cNvPr id="7" name="TextBox 6"/>
          <p:cNvSpPr txBox="1"/>
          <p:nvPr/>
        </p:nvSpPr>
        <p:spPr>
          <a:xfrm>
            <a:off x="971600" y="4653136"/>
            <a:ext cx="7776864" cy="646331"/>
          </a:xfrm>
          <a:prstGeom prst="rect">
            <a:avLst/>
          </a:prstGeom>
          <a:noFill/>
        </p:spPr>
        <p:txBody>
          <a:bodyPr wrap="square" rtlCol="0">
            <a:spAutoFit/>
          </a:bodyPr>
          <a:lstStyle/>
          <a:p>
            <a:r>
              <a:rPr lang="en-GB" sz="1200" dirty="0"/>
              <a:t>Obese adipose tissue is characterised by inflammation and progressive infiltration by macrophages as obesity develops (</a:t>
            </a:r>
            <a:r>
              <a:rPr lang="en-GB" sz="1200" dirty="0" err="1"/>
              <a:t>Wellen</a:t>
            </a:r>
            <a:r>
              <a:rPr lang="en-GB" sz="1200" dirty="0"/>
              <a:t> 2003)</a:t>
            </a:r>
          </a:p>
          <a:p>
            <a:endParaRPr lang="en-GB" sz="1200" dirty="0"/>
          </a:p>
        </p:txBody>
      </p:sp>
      <p:sp>
        <p:nvSpPr>
          <p:cNvPr id="11" name="TextBox 10"/>
          <p:cNvSpPr txBox="1"/>
          <p:nvPr/>
        </p:nvSpPr>
        <p:spPr>
          <a:xfrm>
            <a:off x="323528" y="5229200"/>
            <a:ext cx="7992888" cy="707886"/>
          </a:xfrm>
          <a:prstGeom prst="rect">
            <a:avLst/>
          </a:prstGeom>
          <a:noFill/>
        </p:spPr>
        <p:txBody>
          <a:bodyPr wrap="square" rtlCol="0">
            <a:spAutoFit/>
          </a:bodyPr>
          <a:lstStyle/>
          <a:p>
            <a:pPr lvl="1"/>
            <a:endParaRPr lang="en-GB" sz="2000" dirty="0"/>
          </a:p>
          <a:p>
            <a:pPr lvl="1">
              <a:buFont typeface="Arial" pitchFamily="34" charset="0"/>
              <a:buChar char="•"/>
            </a:pPr>
            <a:r>
              <a:rPr lang="en-GB" sz="2000" dirty="0"/>
              <a:t>   </a:t>
            </a:r>
            <a:r>
              <a:rPr lang="en-GB" sz="2000" dirty="0" err="1"/>
              <a:t>Exess</a:t>
            </a:r>
            <a:r>
              <a:rPr lang="en-GB" sz="2000" dirty="0"/>
              <a:t> fat in cells is toxic and causes cell damage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491" y="1052736"/>
            <a:ext cx="6800251" cy="4752528"/>
          </a:xfrm>
        </p:spPr>
        <p:txBody>
          <a:bodyPr>
            <a:normAutofit/>
          </a:bodyPr>
          <a:lstStyle/>
          <a:p>
            <a:pPr>
              <a:buNone/>
            </a:pPr>
            <a:r>
              <a:rPr lang="en-GB" sz="3200" dirty="0">
                <a:latin typeface="+mj-lt"/>
              </a:rPr>
              <a:t>INSULIN</a:t>
            </a:r>
          </a:p>
          <a:p>
            <a:pPr>
              <a:buNone/>
            </a:pPr>
            <a:endParaRPr lang="en-GB" b="1" dirty="0"/>
          </a:p>
          <a:p>
            <a:r>
              <a:rPr lang="en-GB" dirty="0"/>
              <a:t>Main role is to manage circulating concentrations of nutrients  (glucose &amp; fat)and keep them in a narrow range</a:t>
            </a:r>
          </a:p>
          <a:p>
            <a:r>
              <a:rPr lang="en-GB" dirty="0" err="1"/>
              <a:t>Kloting</a:t>
            </a:r>
            <a:r>
              <a:rPr lang="en-GB" dirty="0"/>
              <a:t> et al 2010 – visceral fat, macrophage infiltration, enlarged fat cells are associated with insulin resistance</a:t>
            </a:r>
          </a:p>
          <a:p>
            <a:r>
              <a:rPr lang="en-GB" dirty="0"/>
              <a:t>Insulin resistance – occurs when insulin too high for too long causing a decrease in sensitivity to the hormone – leading to decreased ability to deal with glucose and fat</a:t>
            </a:r>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5271864"/>
          </a:xfrm>
        </p:spPr>
        <p:txBody>
          <a:bodyPr>
            <a:normAutofit/>
          </a:bodyPr>
          <a:lstStyle/>
          <a:p>
            <a:pPr>
              <a:buNone/>
            </a:pPr>
            <a:r>
              <a:rPr lang="en-GB" sz="3200" dirty="0">
                <a:latin typeface="+mj-lt"/>
              </a:rPr>
              <a:t>        SATIETY </a:t>
            </a:r>
            <a:r>
              <a:rPr lang="en-GB" sz="3200" dirty="0" err="1">
                <a:latin typeface="+mj-lt"/>
              </a:rPr>
              <a:t>i.e</a:t>
            </a:r>
            <a:r>
              <a:rPr lang="en-GB" sz="3200" dirty="0">
                <a:latin typeface="+mj-lt"/>
              </a:rPr>
              <a:t> fullness</a:t>
            </a:r>
          </a:p>
          <a:p>
            <a:pPr>
              <a:buNone/>
            </a:pPr>
            <a:endParaRPr lang="en-GB" dirty="0"/>
          </a:p>
          <a:p>
            <a:r>
              <a:rPr lang="en-GB" dirty="0"/>
              <a:t>The consumption of food during meals is governed by mechanisms that act over short time intervals to control the initiation and termination of food ingestion. </a:t>
            </a:r>
          </a:p>
          <a:p>
            <a:r>
              <a:rPr lang="en-GB" dirty="0"/>
              <a:t>Initiation – sensitive to time of day/food availability etc</a:t>
            </a:r>
          </a:p>
          <a:p>
            <a:r>
              <a:rPr lang="en-GB" dirty="0"/>
              <a:t>Meal termination – driven by bio factors</a:t>
            </a:r>
          </a:p>
          <a:p>
            <a:r>
              <a:rPr lang="en-GB" dirty="0"/>
              <a:t>Perception of satiety – gastric distension and CCK</a:t>
            </a:r>
          </a:p>
          <a:p>
            <a:r>
              <a:rPr lang="en-GB" dirty="0"/>
              <a:t>Several observations suggest that </a:t>
            </a:r>
            <a:r>
              <a:rPr lang="en-GB" dirty="0" err="1"/>
              <a:t>leptin</a:t>
            </a:r>
            <a:r>
              <a:rPr lang="en-GB" dirty="0"/>
              <a:t> (a protein hormone) reduces food intake by heightening the response to meal-related satiety signals. </a:t>
            </a:r>
          </a:p>
          <a:p>
            <a:pPr>
              <a:buNone/>
            </a:pPr>
            <a:r>
              <a:rPr lang="en-GB" sz="2100" dirty="0"/>
              <a:t>Morton et al (2005)</a:t>
            </a:r>
          </a:p>
          <a:p>
            <a:endParaRPr lang="en-GB" dirty="0"/>
          </a:p>
        </p:txBody>
      </p:sp>
      <p:sp>
        <p:nvSpPr>
          <p:cNvPr id="6" name="Date Placeholder 5"/>
          <p:cNvSpPr>
            <a:spLocks noGrp="1"/>
          </p:cNvSpPr>
          <p:nvPr>
            <p:ph type="dt" sz="half" idx="10"/>
          </p:nvPr>
        </p:nvSpPr>
        <p:spPr/>
        <p:txBody>
          <a:bodyPr/>
          <a:lstStyle/>
          <a:p>
            <a:fld id="{1065AEB8-2DA2-494A-988A-7924092A3268}"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695" y="980728"/>
            <a:ext cx="8229600" cy="5343872"/>
          </a:xfrm>
        </p:spPr>
        <p:txBody>
          <a:bodyPr>
            <a:normAutofit fontScale="70000" lnSpcReduction="20000"/>
          </a:bodyPr>
          <a:lstStyle/>
          <a:p>
            <a:pPr>
              <a:buNone/>
            </a:pPr>
            <a:r>
              <a:rPr lang="en-GB" sz="4600" dirty="0"/>
              <a:t> LEPTIN</a:t>
            </a:r>
          </a:p>
          <a:p>
            <a:pPr>
              <a:buNone/>
            </a:pPr>
            <a:r>
              <a:rPr lang="en-GB" sz="2400" b="1" dirty="0"/>
              <a:t> </a:t>
            </a:r>
            <a:endParaRPr lang="en-GB" sz="2400" dirty="0"/>
          </a:p>
          <a:p>
            <a:r>
              <a:rPr lang="en-GB" sz="2400" dirty="0"/>
              <a:t>Human </a:t>
            </a:r>
            <a:r>
              <a:rPr lang="en-GB" sz="2400" dirty="0" err="1"/>
              <a:t>leptin</a:t>
            </a:r>
            <a:r>
              <a:rPr lang="en-GB" sz="2400" dirty="0"/>
              <a:t> is a protein </a:t>
            </a:r>
          </a:p>
          <a:p>
            <a:pPr>
              <a:buNone/>
            </a:pPr>
            <a:r>
              <a:rPr lang="en-GB" sz="2400" dirty="0"/>
              <a:t>   mainly produced in adipose tissue.  </a:t>
            </a:r>
          </a:p>
          <a:p>
            <a:r>
              <a:rPr lang="en-GB" sz="2400" dirty="0"/>
              <a:t>It is responsible for providing </a:t>
            </a:r>
          </a:p>
          <a:p>
            <a:pPr>
              <a:buNone/>
            </a:pPr>
            <a:r>
              <a:rPr lang="en-GB" sz="2400" dirty="0"/>
              <a:t>	satiety signals.  </a:t>
            </a:r>
          </a:p>
          <a:p>
            <a:r>
              <a:rPr lang="en-GB" sz="2400" dirty="0"/>
              <a:t>It is produced proportionally to </a:t>
            </a:r>
          </a:p>
          <a:p>
            <a:pPr>
              <a:buNone/>
            </a:pPr>
            <a:r>
              <a:rPr lang="en-GB" sz="2400" dirty="0"/>
              <a:t>	adipose tissue.  </a:t>
            </a:r>
          </a:p>
          <a:p>
            <a:r>
              <a:rPr lang="en-GB" sz="2400" dirty="0"/>
              <a:t>More </a:t>
            </a:r>
            <a:r>
              <a:rPr lang="en-GB" sz="2400" dirty="0" err="1"/>
              <a:t>leptin</a:t>
            </a:r>
            <a:r>
              <a:rPr lang="en-GB" sz="2400" dirty="0"/>
              <a:t> = </a:t>
            </a:r>
            <a:r>
              <a:rPr lang="en-GB" sz="2400" dirty="0" err="1"/>
              <a:t>leptin</a:t>
            </a:r>
            <a:r>
              <a:rPr lang="en-GB" sz="2400" dirty="0"/>
              <a:t> </a:t>
            </a:r>
          </a:p>
          <a:p>
            <a:pPr>
              <a:buNone/>
            </a:pPr>
            <a:r>
              <a:rPr lang="en-GB" sz="2400" dirty="0"/>
              <a:t>	desensitisation</a:t>
            </a:r>
          </a:p>
          <a:p>
            <a:r>
              <a:rPr lang="en-GB" sz="2400" dirty="0" err="1"/>
              <a:t>Leptin</a:t>
            </a:r>
            <a:r>
              <a:rPr lang="en-GB" sz="2400" dirty="0"/>
              <a:t> levels decrease during </a:t>
            </a:r>
          </a:p>
          <a:p>
            <a:pPr>
              <a:buNone/>
            </a:pPr>
            <a:r>
              <a:rPr lang="en-GB" sz="2400" dirty="0"/>
              <a:t>	fasting and low calorie diets.</a:t>
            </a:r>
          </a:p>
          <a:p>
            <a:pPr>
              <a:buNone/>
            </a:pPr>
            <a:r>
              <a:rPr lang="en-GB" dirty="0">
                <a:solidFill>
                  <a:schemeClr val="tx1">
                    <a:lumMod val="65000"/>
                    <a:lumOff val="35000"/>
                  </a:schemeClr>
                </a:solidFill>
              </a:rPr>
              <a:t> </a:t>
            </a:r>
          </a:p>
          <a:p>
            <a:endParaRPr lang="en-GB" dirty="0"/>
          </a:p>
        </p:txBody>
      </p:sp>
      <p:sp>
        <p:nvSpPr>
          <p:cNvPr id="6" name="Date Placeholder 5"/>
          <p:cNvSpPr>
            <a:spLocks noGrp="1"/>
          </p:cNvSpPr>
          <p:nvPr>
            <p:ph type="dt" sz="half" idx="10"/>
          </p:nvPr>
        </p:nvSpPr>
        <p:spPr/>
        <p:txBody>
          <a:bodyPr/>
          <a:lstStyle/>
          <a:p>
            <a:fld id="{748BD451-B065-4CD9-A28B-329254F77482}"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pic>
        <p:nvPicPr>
          <p:cNvPr id="35846" name="Picture 6" descr="http://www.nextgenerationfood.com/media/article-images/article-image/NGFS/issue-6/PinnoThin_fig02.jpg"/>
          <p:cNvPicPr>
            <a:picLocks noChangeAspect="1" noChangeArrowheads="1"/>
          </p:cNvPicPr>
          <p:nvPr/>
        </p:nvPicPr>
        <p:blipFill>
          <a:blip r:embed="rId2" cstate="print"/>
          <a:srcRect/>
          <a:stretch>
            <a:fillRect/>
          </a:stretch>
        </p:blipFill>
        <p:spPr bwMode="auto">
          <a:xfrm>
            <a:off x="5477495" y="1988840"/>
            <a:ext cx="2557163" cy="40324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980728"/>
            <a:ext cx="6571343" cy="1049235"/>
          </a:xfrm>
        </p:spPr>
        <p:txBody>
          <a:bodyPr/>
          <a:lstStyle/>
          <a:p>
            <a:r>
              <a:rPr lang="en-GB" dirty="0"/>
              <a:t>Ghrelin</a:t>
            </a:r>
          </a:p>
        </p:txBody>
      </p:sp>
      <p:sp>
        <p:nvSpPr>
          <p:cNvPr id="3" name="Content Placeholder 2"/>
          <p:cNvSpPr>
            <a:spLocks noGrp="1"/>
          </p:cNvSpPr>
          <p:nvPr>
            <p:ph idx="1"/>
          </p:nvPr>
        </p:nvSpPr>
        <p:spPr>
          <a:xfrm>
            <a:off x="1443491" y="1853755"/>
            <a:ext cx="6571343" cy="4653627"/>
          </a:xfrm>
        </p:spPr>
        <p:txBody>
          <a:bodyPr>
            <a:normAutofit fontScale="92500"/>
          </a:bodyPr>
          <a:lstStyle/>
          <a:p>
            <a:r>
              <a:rPr lang="en-GB" dirty="0"/>
              <a:t>Ghrelin is secreted primarily in the lining of the stomach. Ghrelin increases hunger.</a:t>
            </a:r>
          </a:p>
          <a:p>
            <a:pPr fontAlgn="base"/>
            <a:r>
              <a:rPr lang="en-GB" dirty="0"/>
              <a:t>Your stomach makes ghrelin when it’s empty. Just like leptin, ghrelin goes into the blood, crosses the blood-brain barrier, and ends up at your hypothalamus, where it tells you you’re hungry </a:t>
            </a:r>
          </a:p>
          <a:p>
            <a:pPr fontAlgn="base"/>
            <a:r>
              <a:rPr lang="en-GB" dirty="0"/>
              <a:t>Ghrelin is high before you eat and low after you eat.</a:t>
            </a:r>
          </a:p>
          <a:p>
            <a:pPr fontAlgn="base"/>
            <a:r>
              <a:rPr lang="en-GB" dirty="0"/>
              <a:t>When a person loses weight their ghrelin levels increase, which causes increased food consumption and weight gain. On the other hand, when a person gains weight, ghrelin levels drop, leading to a decrease in food consumption and weight loss. This suggests that ghrelin acts as a body weight regulator</a:t>
            </a:r>
          </a:p>
          <a:p>
            <a:endParaRPr lang="en-GB" dirty="0"/>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4102009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86C744E-15F9-4CD0-9CC8-B1FD8EBA3F0A}"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
        <p:nvSpPr>
          <p:cNvPr id="3" name="Content Placeholder 2"/>
          <p:cNvSpPr>
            <a:spLocks noGrp="1"/>
          </p:cNvSpPr>
          <p:nvPr>
            <p:ph idx="4294967295"/>
          </p:nvPr>
        </p:nvSpPr>
        <p:spPr>
          <a:xfrm>
            <a:off x="0" y="1557338"/>
            <a:ext cx="4916488" cy="4525962"/>
          </a:xfrm>
        </p:spPr>
        <p:txBody>
          <a:bodyPr/>
          <a:lstStyle/>
          <a:p>
            <a:pPr>
              <a:buNone/>
            </a:pPr>
            <a:r>
              <a:rPr lang="en-GB" dirty="0">
                <a:solidFill>
                  <a:schemeClr val="tx1">
                    <a:lumMod val="65000"/>
                    <a:lumOff val="35000"/>
                  </a:schemeClr>
                </a:solidFill>
              </a:rPr>
              <a:t>	</a:t>
            </a:r>
            <a:r>
              <a:rPr lang="en-GB" dirty="0"/>
              <a:t>The prevailing approach to treat obesity follows precisely the laws of nature: </a:t>
            </a:r>
          </a:p>
          <a:p>
            <a:pPr>
              <a:buNone/>
            </a:pPr>
            <a:r>
              <a:rPr lang="en-GB" dirty="0"/>
              <a:t>	exercise more and eat less (</a:t>
            </a:r>
            <a:r>
              <a:rPr lang="en-GB" dirty="0" err="1"/>
              <a:t>Bruemmer</a:t>
            </a:r>
            <a:r>
              <a:rPr lang="en-GB" dirty="0"/>
              <a:t> 2012) however with more than 1 billion adults worldwide classified as obese, this chronic problem seems resistant to treatment.</a:t>
            </a:r>
          </a:p>
          <a:p>
            <a:pPr>
              <a:buNone/>
            </a:pPr>
            <a:endParaRPr lang="en-GB" dirty="0"/>
          </a:p>
        </p:txBody>
      </p:sp>
      <p:pic>
        <p:nvPicPr>
          <p:cNvPr id="49154" name="Picture 2" descr="http://1.bp.blogspot.com/-DVHH1eKFKiQ/T8i8Rm8tnaI/AAAAAAAAAE4/TDZLwpqCznM/s1600/6-Cartoon_evo_obesity.gif"/>
          <p:cNvPicPr>
            <a:picLocks noChangeAspect="1" noChangeArrowheads="1"/>
          </p:cNvPicPr>
          <p:nvPr/>
        </p:nvPicPr>
        <p:blipFill>
          <a:blip r:embed="rId2" cstate="print"/>
          <a:srcRect/>
          <a:stretch>
            <a:fillRect/>
          </a:stretch>
        </p:blipFill>
        <p:spPr bwMode="auto">
          <a:xfrm>
            <a:off x="4891227" y="908720"/>
            <a:ext cx="3590925" cy="48291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F6E84D5B-7DAF-4DFD-9CA6-7EB6D9090225}"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
        <p:nvSpPr>
          <p:cNvPr id="3" name="Content Placeholder 2"/>
          <p:cNvSpPr>
            <a:spLocks noGrp="1"/>
          </p:cNvSpPr>
          <p:nvPr>
            <p:ph idx="4294967295"/>
          </p:nvPr>
        </p:nvSpPr>
        <p:spPr>
          <a:xfrm>
            <a:off x="611560" y="725054"/>
            <a:ext cx="8229600" cy="5056187"/>
          </a:xfrm>
        </p:spPr>
        <p:txBody>
          <a:bodyPr/>
          <a:lstStyle/>
          <a:p>
            <a:pPr>
              <a:buNone/>
            </a:pPr>
            <a:r>
              <a:rPr lang="en-GB" sz="3200" dirty="0"/>
              <a:t>DIETS</a:t>
            </a:r>
          </a:p>
          <a:p>
            <a:pPr>
              <a:buNone/>
            </a:pPr>
            <a:endParaRPr lang="en-GB" dirty="0"/>
          </a:p>
          <a:p>
            <a:r>
              <a:rPr lang="en-GB" dirty="0"/>
              <a:t>Many fad diets, </a:t>
            </a:r>
            <a:r>
              <a:rPr lang="en-GB" dirty="0" err="1"/>
              <a:t>atkins</a:t>
            </a:r>
            <a:r>
              <a:rPr lang="en-GB" dirty="0"/>
              <a:t> etc</a:t>
            </a:r>
          </a:p>
          <a:p>
            <a:r>
              <a:rPr lang="en-GB" dirty="0"/>
              <a:t>What really works?</a:t>
            </a:r>
          </a:p>
        </p:txBody>
      </p:sp>
      <p:pic>
        <p:nvPicPr>
          <p:cNvPr id="40964" name="Picture 4" descr="http://www.wholify.com/public/FadDietsCartoon.png"/>
          <p:cNvPicPr>
            <a:picLocks noChangeAspect="1" noChangeArrowheads="1"/>
          </p:cNvPicPr>
          <p:nvPr/>
        </p:nvPicPr>
        <p:blipFill>
          <a:blip r:embed="rId2" cstate="print"/>
          <a:srcRect/>
          <a:stretch>
            <a:fillRect/>
          </a:stretch>
        </p:blipFill>
        <p:spPr bwMode="auto">
          <a:xfrm>
            <a:off x="4031027" y="638509"/>
            <a:ext cx="4055049" cy="51427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1239126"/>
            <a:ext cx="6571343" cy="1049235"/>
          </a:xfrm>
        </p:spPr>
        <p:txBody>
          <a:bodyPr/>
          <a:lstStyle/>
          <a:p>
            <a:r>
              <a:rPr lang="en-GB" dirty="0"/>
              <a:t>Access to notes online</a:t>
            </a:r>
          </a:p>
        </p:txBody>
      </p:sp>
      <p:sp>
        <p:nvSpPr>
          <p:cNvPr id="3" name="Content Placeholder 2"/>
          <p:cNvSpPr>
            <a:spLocks noGrp="1"/>
          </p:cNvSpPr>
          <p:nvPr>
            <p:ph idx="1"/>
          </p:nvPr>
        </p:nvSpPr>
        <p:spPr/>
        <p:txBody>
          <a:bodyPr>
            <a:normAutofit fontScale="92500" lnSpcReduction="10000"/>
          </a:bodyPr>
          <a:lstStyle/>
          <a:p>
            <a:r>
              <a:rPr lang="en-GB" dirty="0"/>
              <a:t>On CPHT website:</a:t>
            </a:r>
          </a:p>
          <a:p>
            <a:r>
              <a:rPr lang="en-GB" dirty="0"/>
              <a:t>www.cpht.co.uk – Student/Practitioner – CPD – CPD Handouts </a:t>
            </a:r>
            <a:r>
              <a:rPr lang="en-GB" i="1" dirty="0"/>
              <a:t>(left hand panel on CPD page)</a:t>
            </a:r>
          </a:p>
          <a:p>
            <a:r>
              <a:rPr lang="en-GB" dirty="0"/>
              <a:t>You can also download your Attendance Certificate</a:t>
            </a:r>
          </a:p>
          <a:p>
            <a:pPr marL="0" indent="0">
              <a:buNone/>
            </a:pPr>
            <a:r>
              <a:rPr lang="en-GB" dirty="0"/>
              <a:t> </a:t>
            </a:r>
            <a:r>
              <a:rPr lang="en-GB" sz="9600" b="1" dirty="0">
                <a:latin typeface="Times New Roman" panose="02020603050405020304" pitchFamily="18" charset="0"/>
                <a:cs typeface="Times New Roman" panose="02020603050405020304" pitchFamily="18" charset="0"/>
              </a:rPr>
              <a:t>C59Bp63t</a:t>
            </a:r>
            <a:endParaRPr lang="en-GB" dirty="0">
              <a:solidFill>
                <a:schemeClr val="tx1">
                  <a:lumMod val="50000"/>
                  <a:lumOff val="50000"/>
                </a:schemeClr>
              </a:solidFill>
            </a:endParaRPr>
          </a:p>
          <a:p>
            <a:pPr marL="0" indent="0">
              <a:buNone/>
            </a:pPr>
            <a:endParaRPr lang="en-GB" dirty="0">
              <a:solidFill>
                <a:schemeClr val="tx1">
                  <a:lumMod val="50000"/>
                  <a:lumOff val="50000"/>
                </a:schemeClr>
              </a:solidFill>
            </a:endParaRPr>
          </a:p>
          <a:p>
            <a:pPr marL="0" indent="0">
              <a:buNone/>
            </a:pPr>
            <a:endParaRPr lang="en-GB" dirty="0">
              <a:solidFill>
                <a:schemeClr val="tx1">
                  <a:lumMod val="50000"/>
                  <a:lumOff val="50000"/>
                </a:schemeClr>
              </a:solidFill>
            </a:endParaRPr>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2848059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96F78-B2EE-4F4E-B451-D1C1A8F8AE85}" type="datetime1">
              <a:rPr lang="en-GB" smtClean="0"/>
              <a:pPr/>
              <a:t>23/11/2019</a:t>
            </a:fld>
            <a:endParaRPr lang="en-GB"/>
          </a:p>
        </p:txBody>
      </p:sp>
      <p:sp>
        <p:nvSpPr>
          <p:cNvPr id="3" name="Footer Placeholder 2"/>
          <p:cNvSpPr>
            <a:spLocks noGrp="1"/>
          </p:cNvSpPr>
          <p:nvPr>
            <p:ph type="ftr" sz="quarter" idx="11"/>
          </p:nvPr>
        </p:nvSpPr>
        <p:spPr/>
        <p:txBody>
          <a:bodyPr/>
          <a:lstStyle/>
          <a:p>
            <a:r>
              <a:rPr lang="en-GB"/>
              <a:t>Claire Brigg</a:t>
            </a:r>
          </a:p>
        </p:txBody>
      </p:sp>
      <p:sp>
        <p:nvSpPr>
          <p:cNvPr id="4" name="TextBox 3"/>
          <p:cNvSpPr txBox="1"/>
          <p:nvPr/>
        </p:nvSpPr>
        <p:spPr>
          <a:xfrm>
            <a:off x="899592" y="908720"/>
            <a:ext cx="6840760" cy="5201424"/>
          </a:xfrm>
          <a:prstGeom prst="rect">
            <a:avLst/>
          </a:prstGeom>
          <a:noFill/>
        </p:spPr>
        <p:txBody>
          <a:bodyPr wrap="square" rtlCol="0">
            <a:spAutoFit/>
          </a:bodyPr>
          <a:lstStyle/>
          <a:p>
            <a:r>
              <a:rPr lang="en-GB" sz="3200" dirty="0"/>
              <a:t>Fundamental errors – </a:t>
            </a:r>
            <a:r>
              <a:rPr lang="en-GB" dirty="0"/>
              <a:t>Dr J Fung Aetiology of Obesity</a:t>
            </a:r>
          </a:p>
          <a:p>
            <a:endParaRPr lang="en-GB" sz="2000" dirty="0"/>
          </a:p>
          <a:p>
            <a:r>
              <a:rPr lang="en-GB" sz="2000" dirty="0"/>
              <a:t>1. Proximate vs ultimate causes</a:t>
            </a:r>
          </a:p>
          <a:p>
            <a:endParaRPr lang="en-GB" sz="2000" dirty="0"/>
          </a:p>
          <a:p>
            <a:r>
              <a:rPr lang="en-GB" sz="2000" dirty="0"/>
              <a:t>Ultimate cause             Proximate cause            Event </a:t>
            </a:r>
          </a:p>
          <a:p>
            <a:r>
              <a:rPr lang="en-GB" sz="2000" dirty="0"/>
              <a:t>(treatment useful)        (treatment futile)</a:t>
            </a:r>
          </a:p>
          <a:p>
            <a:endParaRPr lang="en-GB" sz="2000" dirty="0"/>
          </a:p>
          <a:p>
            <a:endParaRPr lang="en-GB" sz="2000" dirty="0"/>
          </a:p>
          <a:p>
            <a:r>
              <a:rPr lang="en-GB" sz="2000" dirty="0"/>
              <a:t>2. Obesity/weight gain is a two compartment problem – not simply a matter of energy in and energy out…</a:t>
            </a:r>
          </a:p>
          <a:p>
            <a:r>
              <a:rPr lang="en-GB" sz="2000" dirty="0" err="1"/>
              <a:t>egThink</a:t>
            </a:r>
            <a:r>
              <a:rPr lang="en-GB" sz="2000" dirty="0"/>
              <a:t> of yourself as a manager of a coal burning power plant</a:t>
            </a:r>
          </a:p>
          <a:p>
            <a:pPr marL="342900" indent="-342900">
              <a:buFontTx/>
              <a:buChar char="-"/>
            </a:pPr>
            <a:r>
              <a:rPr lang="en-GB" sz="2000" dirty="0"/>
              <a:t>Every Day you get 2000ton of coal and you burn 2000t of coal</a:t>
            </a:r>
          </a:p>
          <a:p>
            <a:pPr marL="342900" indent="-342900">
              <a:buFontTx/>
              <a:buChar char="-"/>
            </a:pPr>
            <a:r>
              <a:rPr lang="en-GB" sz="2000" dirty="0"/>
              <a:t>But that’s not the only place it can go, you can store some</a:t>
            </a:r>
          </a:p>
          <a:p>
            <a:pPr marL="342900" indent="-342900">
              <a:buFontTx/>
              <a:buChar char="-"/>
            </a:pPr>
            <a:r>
              <a:rPr lang="en-GB" sz="2000" dirty="0"/>
              <a:t>What’s important is not the total amount you get, it’s which way you go…</a:t>
            </a:r>
          </a:p>
        </p:txBody>
      </p:sp>
      <p:sp>
        <p:nvSpPr>
          <p:cNvPr id="5" name="Arrow: Right 4"/>
          <p:cNvSpPr/>
          <p:nvPr/>
        </p:nvSpPr>
        <p:spPr>
          <a:xfrm>
            <a:off x="2627784" y="2432214"/>
            <a:ext cx="693791" cy="273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p:cNvSpPr/>
          <p:nvPr/>
        </p:nvSpPr>
        <p:spPr>
          <a:xfrm>
            <a:off x="5184068" y="2386444"/>
            <a:ext cx="693791" cy="273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5443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96F78-B2EE-4F4E-B451-D1C1A8F8AE85}" type="datetime1">
              <a:rPr lang="en-GB" smtClean="0"/>
              <a:pPr/>
              <a:t>23/11/2019</a:t>
            </a:fld>
            <a:endParaRPr lang="en-GB"/>
          </a:p>
        </p:txBody>
      </p:sp>
      <p:sp>
        <p:nvSpPr>
          <p:cNvPr id="3" name="Footer Placeholder 2"/>
          <p:cNvSpPr>
            <a:spLocks noGrp="1"/>
          </p:cNvSpPr>
          <p:nvPr>
            <p:ph type="ftr" sz="quarter" idx="11"/>
          </p:nvPr>
        </p:nvSpPr>
        <p:spPr/>
        <p:txBody>
          <a:bodyPr/>
          <a:lstStyle/>
          <a:p>
            <a:r>
              <a:rPr lang="en-GB"/>
              <a:t>Claire Brigg</a:t>
            </a:r>
          </a:p>
        </p:txBody>
      </p:sp>
      <p:pic>
        <p:nvPicPr>
          <p:cNvPr id="4" name="Picture 3"/>
          <p:cNvPicPr>
            <a:picLocks noChangeAspect="1"/>
          </p:cNvPicPr>
          <p:nvPr/>
        </p:nvPicPr>
        <p:blipFill>
          <a:blip r:embed="rId2"/>
          <a:stretch>
            <a:fillRect/>
          </a:stretch>
        </p:blipFill>
        <p:spPr>
          <a:xfrm>
            <a:off x="3682563" y="188640"/>
            <a:ext cx="2138913" cy="2232248"/>
          </a:xfrm>
          <a:prstGeom prst="rect">
            <a:avLst/>
          </a:prstGeom>
        </p:spPr>
      </p:pic>
      <p:pic>
        <p:nvPicPr>
          <p:cNvPr id="6" name="Picture 5"/>
          <p:cNvPicPr>
            <a:picLocks noChangeAspect="1"/>
          </p:cNvPicPr>
          <p:nvPr/>
        </p:nvPicPr>
        <p:blipFill>
          <a:blip r:embed="rId3"/>
          <a:stretch>
            <a:fillRect/>
          </a:stretch>
        </p:blipFill>
        <p:spPr>
          <a:xfrm>
            <a:off x="6020666" y="3624215"/>
            <a:ext cx="2887511" cy="2173995"/>
          </a:xfrm>
          <a:prstGeom prst="rect">
            <a:avLst/>
          </a:prstGeom>
        </p:spPr>
      </p:pic>
      <p:pic>
        <p:nvPicPr>
          <p:cNvPr id="8" name="Picture 7"/>
          <p:cNvPicPr>
            <a:picLocks noChangeAspect="1"/>
          </p:cNvPicPr>
          <p:nvPr/>
        </p:nvPicPr>
        <p:blipFill>
          <a:blip r:embed="rId4"/>
          <a:stretch>
            <a:fillRect/>
          </a:stretch>
        </p:blipFill>
        <p:spPr>
          <a:xfrm>
            <a:off x="251520" y="3774745"/>
            <a:ext cx="3032411" cy="2001391"/>
          </a:xfrm>
          <a:prstGeom prst="rect">
            <a:avLst/>
          </a:prstGeom>
        </p:spPr>
      </p:pic>
      <p:sp>
        <p:nvSpPr>
          <p:cNvPr id="9" name="Arrow: Down 8"/>
          <p:cNvSpPr/>
          <p:nvPr/>
        </p:nvSpPr>
        <p:spPr>
          <a:xfrm>
            <a:off x="4409809" y="2708920"/>
            <a:ext cx="648072" cy="2808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10" name="Arrow: Left 9"/>
          <p:cNvSpPr/>
          <p:nvPr/>
        </p:nvSpPr>
        <p:spPr>
          <a:xfrm>
            <a:off x="3522834" y="4286780"/>
            <a:ext cx="64807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p:cNvSpPr/>
          <p:nvPr/>
        </p:nvSpPr>
        <p:spPr>
          <a:xfrm>
            <a:off x="5119549" y="4285521"/>
            <a:ext cx="76359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846870" y="1988840"/>
            <a:ext cx="1799672" cy="461665"/>
          </a:xfrm>
          <a:prstGeom prst="rect">
            <a:avLst/>
          </a:prstGeom>
          <a:noFill/>
        </p:spPr>
        <p:txBody>
          <a:bodyPr wrap="square" rtlCol="0">
            <a:spAutoFit/>
          </a:bodyPr>
          <a:lstStyle/>
          <a:p>
            <a:r>
              <a:rPr lang="en-GB" sz="2400" b="1" dirty="0">
                <a:solidFill>
                  <a:schemeClr val="bg1"/>
                </a:solidFill>
              </a:rPr>
              <a:t>Energy In</a:t>
            </a:r>
          </a:p>
        </p:txBody>
      </p:sp>
      <p:sp>
        <p:nvSpPr>
          <p:cNvPr id="13" name="TextBox 12"/>
          <p:cNvSpPr txBox="1"/>
          <p:nvPr/>
        </p:nvSpPr>
        <p:spPr>
          <a:xfrm>
            <a:off x="6492313" y="5730944"/>
            <a:ext cx="1944216" cy="461665"/>
          </a:xfrm>
          <a:prstGeom prst="rect">
            <a:avLst/>
          </a:prstGeom>
          <a:noFill/>
        </p:spPr>
        <p:txBody>
          <a:bodyPr wrap="square" rtlCol="0">
            <a:spAutoFit/>
          </a:bodyPr>
          <a:lstStyle/>
          <a:p>
            <a:r>
              <a:rPr lang="en-GB" sz="2400" b="1" dirty="0"/>
              <a:t>Energy Out</a:t>
            </a:r>
          </a:p>
        </p:txBody>
      </p:sp>
      <p:sp>
        <p:nvSpPr>
          <p:cNvPr id="14" name="TextBox 13"/>
          <p:cNvSpPr txBox="1"/>
          <p:nvPr/>
        </p:nvSpPr>
        <p:spPr>
          <a:xfrm>
            <a:off x="867625" y="5730944"/>
            <a:ext cx="1800200" cy="461665"/>
          </a:xfrm>
          <a:prstGeom prst="rect">
            <a:avLst/>
          </a:prstGeom>
          <a:noFill/>
        </p:spPr>
        <p:txBody>
          <a:bodyPr wrap="square" rtlCol="0">
            <a:spAutoFit/>
          </a:bodyPr>
          <a:lstStyle/>
          <a:p>
            <a:r>
              <a:rPr lang="en-GB" sz="2400" b="1" dirty="0"/>
              <a:t>Fat Stores</a:t>
            </a:r>
          </a:p>
        </p:txBody>
      </p:sp>
    </p:spTree>
    <p:extLst>
      <p:ext uri="{BB962C8B-B14F-4D97-AF65-F5344CB8AC3E}">
        <p14:creationId xmlns:p14="http://schemas.microsoft.com/office/powerpoint/2010/main" val="95563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96F78-B2EE-4F4E-B451-D1C1A8F8AE85}" type="datetime1">
              <a:rPr lang="en-GB" smtClean="0"/>
              <a:pPr/>
              <a:t>23/11/2019</a:t>
            </a:fld>
            <a:endParaRPr lang="en-GB"/>
          </a:p>
        </p:txBody>
      </p:sp>
      <p:sp>
        <p:nvSpPr>
          <p:cNvPr id="3" name="Footer Placeholder 2"/>
          <p:cNvSpPr>
            <a:spLocks noGrp="1"/>
          </p:cNvSpPr>
          <p:nvPr>
            <p:ph type="ftr" sz="quarter" idx="11"/>
          </p:nvPr>
        </p:nvSpPr>
        <p:spPr/>
        <p:txBody>
          <a:bodyPr/>
          <a:lstStyle/>
          <a:p>
            <a:r>
              <a:rPr lang="en-GB"/>
              <a:t>Claire Brigg</a:t>
            </a:r>
          </a:p>
        </p:txBody>
      </p:sp>
      <p:sp>
        <p:nvSpPr>
          <p:cNvPr id="5" name="TextBox 4"/>
          <p:cNvSpPr txBox="1"/>
          <p:nvPr/>
        </p:nvSpPr>
        <p:spPr>
          <a:xfrm>
            <a:off x="611560" y="1268760"/>
            <a:ext cx="7272808"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If you decrease calories, you’ll decrease calories out (metabolic rate) so you don’t use up all your fat stores</a:t>
            </a:r>
          </a:p>
          <a:p>
            <a:pPr marL="342900" indent="-342900">
              <a:buFont typeface="Arial" panose="020B0604020202020204" pitchFamily="34" charset="0"/>
              <a:buChar char="•"/>
            </a:pPr>
            <a:r>
              <a:rPr lang="en-GB" sz="2400" dirty="0"/>
              <a:t>If you maintain lower weight your metabolic rate stays down  </a:t>
            </a:r>
          </a:p>
          <a:p>
            <a:pPr marL="342900" indent="-342900">
              <a:buFont typeface="Arial" panose="020B0604020202020204" pitchFamily="34" charset="0"/>
              <a:buChar char="•"/>
            </a:pPr>
            <a:r>
              <a:rPr lang="en-GB" sz="2400" dirty="0"/>
              <a:t>When you lose weight through calorie reduction , even 1 year after, your ghrelin (hunger hormone) is much higher than before and peptide </a:t>
            </a:r>
            <a:r>
              <a:rPr lang="en-GB" sz="2400" dirty="0" err="1"/>
              <a:t>yy</a:t>
            </a:r>
            <a:r>
              <a:rPr lang="en-GB" sz="2400" dirty="0"/>
              <a:t> (makes you feel full) is lower than normal – so you are hungrier than before so you eat more, and you are burning less energy so you put the weight back on…</a:t>
            </a:r>
          </a:p>
        </p:txBody>
      </p:sp>
    </p:spTree>
    <p:extLst>
      <p:ext uri="{BB962C8B-B14F-4D97-AF65-F5344CB8AC3E}">
        <p14:creationId xmlns:p14="http://schemas.microsoft.com/office/powerpoint/2010/main" val="3962923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96F78-B2EE-4F4E-B451-D1C1A8F8AE85}" type="datetime1">
              <a:rPr lang="en-GB" smtClean="0"/>
              <a:pPr/>
              <a:t>23/11/2019</a:t>
            </a:fld>
            <a:endParaRPr lang="en-GB"/>
          </a:p>
        </p:txBody>
      </p:sp>
      <p:sp>
        <p:nvSpPr>
          <p:cNvPr id="3" name="Footer Placeholder 2"/>
          <p:cNvSpPr>
            <a:spLocks noGrp="1"/>
          </p:cNvSpPr>
          <p:nvPr>
            <p:ph type="ftr" sz="quarter" idx="11"/>
          </p:nvPr>
        </p:nvSpPr>
        <p:spPr/>
        <p:txBody>
          <a:bodyPr/>
          <a:lstStyle/>
          <a:p>
            <a:r>
              <a:rPr lang="en-GB"/>
              <a:t>Claire Brigg</a:t>
            </a:r>
          </a:p>
        </p:txBody>
      </p:sp>
      <p:sp>
        <p:nvSpPr>
          <p:cNvPr id="4" name="TextBox 3"/>
          <p:cNvSpPr txBox="1"/>
          <p:nvPr/>
        </p:nvSpPr>
        <p:spPr>
          <a:xfrm>
            <a:off x="2870248" y="836712"/>
            <a:ext cx="3960440" cy="584775"/>
          </a:xfrm>
          <a:prstGeom prst="rect">
            <a:avLst/>
          </a:prstGeom>
          <a:noFill/>
        </p:spPr>
        <p:txBody>
          <a:bodyPr wrap="square" rtlCol="0">
            <a:spAutoFit/>
          </a:bodyPr>
          <a:lstStyle/>
          <a:p>
            <a:r>
              <a:rPr lang="en-GB" sz="3200" dirty="0"/>
              <a:t>The cruel hoax</a:t>
            </a:r>
          </a:p>
        </p:txBody>
      </p:sp>
      <p:pic>
        <p:nvPicPr>
          <p:cNvPr id="4098" name="Picture 2" descr="Image result for vicious cyc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132856"/>
            <a:ext cx="437867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0493" y="1421487"/>
            <a:ext cx="2345655" cy="369332"/>
          </a:xfrm>
          <a:prstGeom prst="rect">
            <a:avLst/>
          </a:prstGeom>
          <a:noFill/>
        </p:spPr>
        <p:txBody>
          <a:bodyPr wrap="square" rtlCol="0">
            <a:spAutoFit/>
          </a:bodyPr>
          <a:lstStyle/>
          <a:p>
            <a:r>
              <a:rPr lang="en-GB" dirty="0"/>
              <a:t>Eat less calories</a:t>
            </a:r>
          </a:p>
        </p:txBody>
      </p:sp>
      <p:sp>
        <p:nvSpPr>
          <p:cNvPr id="7" name="TextBox 6"/>
          <p:cNvSpPr txBox="1"/>
          <p:nvPr/>
        </p:nvSpPr>
        <p:spPr>
          <a:xfrm>
            <a:off x="6819393" y="3176972"/>
            <a:ext cx="1845768" cy="369332"/>
          </a:xfrm>
          <a:prstGeom prst="rect">
            <a:avLst/>
          </a:prstGeom>
          <a:noFill/>
        </p:spPr>
        <p:txBody>
          <a:bodyPr wrap="square" rtlCol="0">
            <a:spAutoFit/>
          </a:bodyPr>
          <a:lstStyle/>
          <a:p>
            <a:r>
              <a:rPr lang="en-GB" dirty="0"/>
              <a:t>Lose weight</a:t>
            </a:r>
          </a:p>
        </p:txBody>
      </p:sp>
      <p:sp>
        <p:nvSpPr>
          <p:cNvPr id="8" name="TextBox 7"/>
          <p:cNvSpPr txBox="1"/>
          <p:nvPr/>
        </p:nvSpPr>
        <p:spPr>
          <a:xfrm flipH="1">
            <a:off x="3351655" y="4654540"/>
            <a:ext cx="2376113" cy="646331"/>
          </a:xfrm>
          <a:prstGeom prst="rect">
            <a:avLst/>
          </a:prstGeom>
          <a:noFill/>
        </p:spPr>
        <p:txBody>
          <a:bodyPr wrap="square" rtlCol="0">
            <a:spAutoFit/>
          </a:bodyPr>
          <a:lstStyle/>
          <a:p>
            <a:r>
              <a:rPr lang="en-GB" dirty="0"/>
              <a:t>Decreased metabolism</a:t>
            </a:r>
          </a:p>
          <a:p>
            <a:r>
              <a:rPr lang="en-GB" dirty="0"/>
              <a:t>Increased hunger</a:t>
            </a:r>
          </a:p>
        </p:txBody>
      </p:sp>
      <p:sp>
        <p:nvSpPr>
          <p:cNvPr id="10" name="Arrow: Bent 9"/>
          <p:cNvSpPr/>
          <p:nvPr/>
        </p:nvSpPr>
        <p:spPr>
          <a:xfrm rot="5400000">
            <a:off x="6474412" y="1777171"/>
            <a:ext cx="911363" cy="7113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3"/>
          <a:stretch>
            <a:fillRect/>
          </a:stretch>
        </p:blipFill>
        <p:spPr>
          <a:xfrm rot="5400000">
            <a:off x="6453602" y="4322014"/>
            <a:ext cx="731583" cy="932769"/>
          </a:xfrm>
          <a:prstGeom prst="rect">
            <a:avLst/>
          </a:prstGeom>
        </p:spPr>
      </p:pic>
      <p:sp>
        <p:nvSpPr>
          <p:cNvPr id="13" name="Arrow: Bent 12"/>
          <p:cNvSpPr/>
          <p:nvPr/>
        </p:nvSpPr>
        <p:spPr>
          <a:xfrm rot="16200000">
            <a:off x="1352172" y="4342824"/>
            <a:ext cx="911363" cy="7113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554832" y="3173076"/>
            <a:ext cx="1623986" cy="369332"/>
          </a:xfrm>
          <a:prstGeom prst="rect">
            <a:avLst/>
          </a:prstGeom>
          <a:noFill/>
        </p:spPr>
        <p:txBody>
          <a:bodyPr wrap="square" rtlCol="0">
            <a:spAutoFit/>
          </a:bodyPr>
          <a:lstStyle/>
          <a:p>
            <a:r>
              <a:rPr lang="en-GB" dirty="0"/>
              <a:t>Regain weight</a:t>
            </a:r>
          </a:p>
        </p:txBody>
      </p:sp>
      <p:sp>
        <p:nvSpPr>
          <p:cNvPr id="15" name="Arrow: Bent 14"/>
          <p:cNvSpPr/>
          <p:nvPr/>
        </p:nvSpPr>
        <p:spPr>
          <a:xfrm>
            <a:off x="1319229" y="1555472"/>
            <a:ext cx="911363" cy="7113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Arrow: Bent 15"/>
          <p:cNvSpPr/>
          <p:nvPr/>
        </p:nvSpPr>
        <p:spPr>
          <a:xfrm>
            <a:off x="1292764" y="1549331"/>
            <a:ext cx="911363" cy="71136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10681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5055840"/>
          </a:xfrm>
        </p:spPr>
        <p:txBody>
          <a:bodyPr/>
          <a:lstStyle/>
          <a:p>
            <a:pPr>
              <a:buNone/>
            </a:pPr>
            <a:r>
              <a:rPr lang="en-GB" dirty="0">
                <a:solidFill>
                  <a:schemeClr val="tx1">
                    <a:lumMod val="65000"/>
                    <a:lumOff val="35000"/>
                  </a:schemeClr>
                </a:solidFill>
              </a:rPr>
              <a:t>	</a:t>
            </a:r>
          </a:p>
          <a:p>
            <a:pPr>
              <a:buNone/>
            </a:pPr>
            <a:endParaRPr lang="en-GB" dirty="0">
              <a:solidFill>
                <a:schemeClr val="tx1">
                  <a:lumMod val="65000"/>
                  <a:lumOff val="35000"/>
                </a:schemeClr>
              </a:solidFill>
            </a:endParaRPr>
          </a:p>
          <a:p>
            <a:pPr>
              <a:buNone/>
            </a:pPr>
            <a:r>
              <a:rPr lang="en-GB" dirty="0">
                <a:solidFill>
                  <a:schemeClr val="tx1">
                    <a:lumMod val="65000"/>
                    <a:lumOff val="35000"/>
                  </a:schemeClr>
                </a:solidFill>
              </a:rPr>
              <a:t>	</a:t>
            </a:r>
            <a:r>
              <a:rPr lang="en-GB" dirty="0"/>
              <a:t>…if you stop moving you die. We’re all circling the drain every day of our lives; move faster and you stay farther from the hole for longer, like a marble in the sink.</a:t>
            </a:r>
          </a:p>
          <a:p>
            <a:pPr>
              <a:buNone/>
            </a:pPr>
            <a:r>
              <a:rPr lang="en-GB" sz="1600" dirty="0"/>
              <a:t>	Will </a:t>
            </a:r>
            <a:r>
              <a:rPr lang="en-GB" sz="1600" dirty="0" err="1"/>
              <a:t>Gadd</a:t>
            </a:r>
            <a:r>
              <a:rPr lang="en-GB" sz="1600" dirty="0"/>
              <a:t> – Ice climber</a:t>
            </a:r>
          </a:p>
        </p:txBody>
      </p:sp>
      <p:sp>
        <p:nvSpPr>
          <p:cNvPr id="6" name="Date Placeholder 5"/>
          <p:cNvSpPr>
            <a:spLocks noGrp="1"/>
          </p:cNvSpPr>
          <p:nvPr>
            <p:ph type="dt" sz="half" idx="10"/>
          </p:nvPr>
        </p:nvSpPr>
        <p:spPr/>
        <p:txBody>
          <a:bodyPr/>
          <a:lstStyle/>
          <a:p>
            <a:fld id="{2C7ED424-1BD6-448E-802A-79FCF9A72581}"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pic>
        <p:nvPicPr>
          <p:cNvPr id="45060" name="Picture 4" descr="Running Icon On Transparent Background Clip Art"/>
          <p:cNvPicPr>
            <a:picLocks noChangeAspect="1" noChangeArrowheads="1"/>
          </p:cNvPicPr>
          <p:nvPr/>
        </p:nvPicPr>
        <p:blipFill>
          <a:blip r:embed="rId2" cstate="print"/>
          <a:srcRect/>
          <a:stretch>
            <a:fillRect/>
          </a:stretch>
        </p:blipFill>
        <p:spPr bwMode="auto">
          <a:xfrm>
            <a:off x="4067944" y="3717032"/>
            <a:ext cx="2828925" cy="271462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989348"/>
            <a:ext cx="6571343" cy="1049235"/>
          </a:xfrm>
        </p:spPr>
        <p:txBody>
          <a:bodyPr>
            <a:normAutofit fontScale="90000"/>
          </a:bodyPr>
          <a:lstStyle/>
          <a:p>
            <a:r>
              <a:rPr lang="en-GB" dirty="0"/>
              <a:t>Eating as a pleasurable activity</a:t>
            </a:r>
            <a:br>
              <a:rPr lang="en-GB" dirty="0"/>
            </a:br>
            <a:endParaRPr lang="en-GB" dirty="0"/>
          </a:p>
        </p:txBody>
      </p:sp>
      <p:sp>
        <p:nvSpPr>
          <p:cNvPr id="3" name="Content Placeholder 2"/>
          <p:cNvSpPr>
            <a:spLocks noGrp="1"/>
          </p:cNvSpPr>
          <p:nvPr>
            <p:ph idx="1"/>
          </p:nvPr>
        </p:nvSpPr>
        <p:spPr>
          <a:xfrm>
            <a:off x="1443491" y="1772816"/>
            <a:ext cx="6571343" cy="3450613"/>
          </a:xfrm>
        </p:spPr>
        <p:txBody>
          <a:bodyPr>
            <a:normAutofit/>
          </a:bodyPr>
          <a:lstStyle/>
          <a:p>
            <a:pPr algn="ctr">
              <a:buNone/>
            </a:pPr>
            <a:endParaRPr lang="en-GB" dirty="0"/>
          </a:p>
          <a:p>
            <a:r>
              <a:rPr lang="en-GB" dirty="0"/>
              <a:t>Reward</a:t>
            </a:r>
          </a:p>
          <a:p>
            <a:r>
              <a:rPr lang="en-GB" dirty="0"/>
              <a:t>Social</a:t>
            </a:r>
          </a:p>
          <a:p>
            <a:r>
              <a:rPr lang="en-GB" dirty="0"/>
              <a:t>While food seeking is initiated by hunger it is ‘incentive motivational’ cues in environment that guide our behaviour (</a:t>
            </a:r>
            <a:r>
              <a:rPr lang="en-GB" dirty="0" err="1"/>
              <a:t>eg</a:t>
            </a:r>
            <a:r>
              <a:rPr lang="en-GB" dirty="0"/>
              <a:t> the men that made us fat)</a:t>
            </a:r>
          </a:p>
          <a:p>
            <a:r>
              <a:rPr lang="en-GB" dirty="0"/>
              <a:t>Dopamine serves as a guiding influence</a:t>
            </a:r>
          </a:p>
        </p:txBody>
      </p:sp>
      <p:sp>
        <p:nvSpPr>
          <p:cNvPr id="6" name="Date Placeholder 5"/>
          <p:cNvSpPr>
            <a:spLocks noGrp="1"/>
          </p:cNvSpPr>
          <p:nvPr>
            <p:ph type="dt" sz="half" idx="10"/>
          </p:nvPr>
        </p:nvSpPr>
        <p:spPr/>
        <p:txBody>
          <a:bodyPr/>
          <a:lstStyle/>
          <a:p>
            <a:fld id="{A7E490CB-CCEA-4473-8037-D6DA4451CAD1}"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49423"/>
            <a:ext cx="8229600" cy="5559896"/>
          </a:xfrm>
        </p:spPr>
        <p:txBody>
          <a:bodyPr>
            <a:normAutofit lnSpcReduction="10000"/>
          </a:bodyPr>
          <a:lstStyle/>
          <a:p>
            <a:pPr algn="ctr">
              <a:buNone/>
            </a:pPr>
            <a:r>
              <a:rPr lang="en-GB" sz="3200" dirty="0">
                <a:latin typeface="+mj-lt"/>
              </a:rPr>
              <a:t>      EVOLUTIONARY PRESSURES FOR               PLEASURABLE EATING</a:t>
            </a:r>
          </a:p>
          <a:p>
            <a:pPr>
              <a:buNone/>
            </a:pPr>
            <a:r>
              <a:rPr lang="en-GB" sz="1400" dirty="0"/>
              <a:t>	</a:t>
            </a:r>
            <a:endParaRPr lang="en-GB" sz="2400" dirty="0"/>
          </a:p>
          <a:p>
            <a:pPr>
              <a:buNone/>
            </a:pPr>
            <a:r>
              <a:rPr lang="en-GB" sz="2400" dirty="0"/>
              <a:t>	“Overconsumption of palatable food is becoming a modern epidemic, we prefer to over consume sweet and high fat palatable foods” (</a:t>
            </a:r>
            <a:r>
              <a:rPr lang="en-GB" sz="2400" dirty="0" err="1"/>
              <a:t>Drewnowski</a:t>
            </a:r>
            <a:r>
              <a:rPr lang="en-GB" sz="2400" dirty="0"/>
              <a:t> 1995)</a:t>
            </a:r>
          </a:p>
          <a:p>
            <a:pPr>
              <a:buNone/>
            </a:pPr>
            <a:endParaRPr lang="en-GB" sz="2400" dirty="0"/>
          </a:p>
          <a:p>
            <a:pPr>
              <a:buNone/>
            </a:pPr>
            <a:r>
              <a:rPr lang="en-GB" sz="2400" dirty="0"/>
              <a:t>This has a primitive origin however:</a:t>
            </a:r>
          </a:p>
          <a:p>
            <a:r>
              <a:rPr lang="en-GB" dirty="0"/>
              <a:t>Hunter gatherers</a:t>
            </a:r>
          </a:p>
          <a:p>
            <a:r>
              <a:rPr lang="en-GB" dirty="0"/>
              <a:t>Motivation to seek food</a:t>
            </a:r>
          </a:p>
          <a:p>
            <a:r>
              <a:rPr lang="en-GB" dirty="0"/>
              <a:t>Override satiety signals</a:t>
            </a:r>
          </a:p>
        </p:txBody>
      </p:sp>
      <p:pic>
        <p:nvPicPr>
          <p:cNvPr id="37890" name="Picture 2" descr="http://www.vianegativa.us/wp-content/uploads/2007/11/Banksy_hunting_sm.jpg"/>
          <p:cNvPicPr>
            <a:picLocks noChangeAspect="1" noChangeArrowheads="1"/>
          </p:cNvPicPr>
          <p:nvPr/>
        </p:nvPicPr>
        <p:blipFill>
          <a:blip r:embed="rId3" cstate="print"/>
          <a:srcRect/>
          <a:stretch>
            <a:fillRect/>
          </a:stretch>
        </p:blipFill>
        <p:spPr bwMode="auto">
          <a:xfrm>
            <a:off x="5148064" y="3717032"/>
            <a:ext cx="3711918" cy="2821058"/>
          </a:xfrm>
          <a:prstGeom prst="rect">
            <a:avLst/>
          </a:prstGeom>
          <a:noFill/>
        </p:spPr>
      </p:pic>
      <p:sp>
        <p:nvSpPr>
          <p:cNvPr id="6" name="Date Placeholder 5"/>
          <p:cNvSpPr>
            <a:spLocks noGrp="1"/>
          </p:cNvSpPr>
          <p:nvPr>
            <p:ph type="dt" sz="half" idx="10"/>
          </p:nvPr>
        </p:nvSpPr>
        <p:spPr/>
        <p:txBody>
          <a:bodyPr/>
          <a:lstStyle/>
          <a:p>
            <a:fld id="{6E2967E7-E5CF-447B-B253-4B847FD7ABF4}" type="datetime1">
              <a:rPr lang="en-GB" smtClean="0"/>
              <a:pPr/>
              <a:t>23/11/2019</a:t>
            </a:fld>
            <a:endParaRPr lang="en-GB"/>
          </a:p>
        </p:txBody>
      </p:sp>
      <p:sp>
        <p:nvSpPr>
          <p:cNvPr id="7" name="Footer Placeholder 6"/>
          <p:cNvSpPr>
            <a:spLocks noGrp="1"/>
          </p:cNvSpPr>
          <p:nvPr>
            <p:ph type="ftr" sz="quarter" idx="11"/>
          </p:nvPr>
        </p:nvSpPr>
        <p:spPr>
          <a:xfrm>
            <a:off x="620348" y="360341"/>
            <a:ext cx="4034004" cy="309201"/>
          </a:xfrm>
        </p:spPr>
        <p:txBody>
          <a:bodyPr/>
          <a:lstStyle/>
          <a:p>
            <a:r>
              <a:rPr lang="en-GB"/>
              <a:t>Claire Brigg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491" y="764704"/>
            <a:ext cx="6521673" cy="5199856"/>
          </a:xfrm>
        </p:spPr>
        <p:txBody>
          <a:bodyPr>
            <a:normAutofit lnSpcReduction="10000"/>
          </a:bodyPr>
          <a:lstStyle/>
          <a:p>
            <a:pPr algn="ctr">
              <a:buNone/>
            </a:pPr>
            <a:r>
              <a:rPr lang="en-GB" sz="3200" dirty="0">
                <a:latin typeface="+mj-lt"/>
              </a:rPr>
              <a:t>EVOLUTIONARY PRESSURE TO INHIBIT EATING</a:t>
            </a:r>
          </a:p>
          <a:p>
            <a:pPr>
              <a:buNone/>
            </a:pPr>
            <a:r>
              <a:rPr lang="en-GB" dirty="0"/>
              <a:t>	</a:t>
            </a:r>
            <a:r>
              <a:rPr lang="en-GB" i="1" dirty="0"/>
              <a:t>Here are some examples scenarios of when feeding inhibition would have been adaptive</a:t>
            </a:r>
          </a:p>
          <a:p>
            <a:pPr lvl="0"/>
            <a:r>
              <a:rPr lang="en-GB" dirty="0"/>
              <a:t>To conserve food during anticipated food shortages</a:t>
            </a:r>
          </a:p>
          <a:p>
            <a:pPr lvl="0"/>
            <a:r>
              <a:rPr lang="en-GB" dirty="0"/>
              <a:t>A valuable social tool, to enable food sharing thus fostering reciprocity and ensuring fitness of ones and family and offspring</a:t>
            </a:r>
          </a:p>
          <a:p>
            <a:pPr lvl="0"/>
            <a:r>
              <a:rPr lang="en-GB" dirty="0"/>
              <a:t>Follows social norms; to eat more than ones “fair share” would have likely have been viewed as a burden to the group</a:t>
            </a:r>
          </a:p>
          <a:p>
            <a:r>
              <a:rPr lang="en-GB" dirty="0"/>
              <a:t>PFC mediated process</a:t>
            </a:r>
          </a:p>
        </p:txBody>
      </p:sp>
      <p:sp>
        <p:nvSpPr>
          <p:cNvPr id="6" name="Date Placeholder 5"/>
          <p:cNvSpPr>
            <a:spLocks noGrp="1"/>
          </p:cNvSpPr>
          <p:nvPr>
            <p:ph type="dt" sz="half" idx="10"/>
          </p:nvPr>
        </p:nvSpPr>
        <p:spPr/>
        <p:txBody>
          <a:bodyPr/>
          <a:lstStyle/>
          <a:p>
            <a:fld id="{EAFEEDFB-E4D7-4772-8482-F9482D5F131D}"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695" y="1124744"/>
            <a:ext cx="8229600" cy="5199856"/>
          </a:xfrm>
        </p:spPr>
        <p:txBody>
          <a:bodyPr/>
          <a:lstStyle/>
          <a:p>
            <a:pPr>
              <a:buNone/>
            </a:pPr>
            <a:r>
              <a:rPr lang="en-GB" sz="3200" dirty="0"/>
              <a:t>WANTING &amp; LIKING</a:t>
            </a:r>
          </a:p>
          <a:p>
            <a:pPr>
              <a:buNone/>
            </a:pPr>
            <a:endParaRPr lang="en-GB" b="1" dirty="0">
              <a:solidFill>
                <a:schemeClr val="tx1">
                  <a:lumMod val="65000"/>
                  <a:lumOff val="35000"/>
                </a:schemeClr>
              </a:solidFill>
            </a:endParaRPr>
          </a:p>
          <a:p>
            <a:pPr>
              <a:buNone/>
            </a:pPr>
            <a:endParaRPr lang="en-GB" b="1" dirty="0">
              <a:solidFill>
                <a:schemeClr val="tx1">
                  <a:lumMod val="65000"/>
                  <a:lumOff val="35000"/>
                </a:schemeClr>
              </a:solidFill>
            </a:endParaRPr>
          </a:p>
          <a:p>
            <a:r>
              <a:rPr lang="en-GB" dirty="0"/>
              <a:t>‘Liking’ refers to pleasure derived from </a:t>
            </a:r>
            <a:r>
              <a:rPr lang="en-GB" dirty="0" err="1"/>
              <a:t>oro</a:t>
            </a:r>
            <a:r>
              <a:rPr lang="en-GB" dirty="0"/>
              <a:t>-sensory stimulation of food </a:t>
            </a:r>
          </a:p>
          <a:p>
            <a:r>
              <a:rPr lang="en-GB" dirty="0"/>
              <a:t>‘wanting’ refers to the motivation to engage in eating.</a:t>
            </a:r>
          </a:p>
          <a:p>
            <a:r>
              <a:rPr lang="en-GB" dirty="0"/>
              <a:t>Dopamine</a:t>
            </a:r>
          </a:p>
          <a:p>
            <a:pPr algn="ctr">
              <a:buNone/>
            </a:pPr>
            <a:r>
              <a:rPr lang="en-GB" dirty="0"/>
              <a:t>Delayed discounting</a:t>
            </a:r>
          </a:p>
          <a:p>
            <a:pPr>
              <a:buNone/>
            </a:pPr>
            <a:endParaRPr lang="en-GB" dirty="0"/>
          </a:p>
        </p:txBody>
      </p:sp>
      <p:sp>
        <p:nvSpPr>
          <p:cNvPr id="6" name="Date Placeholder 5"/>
          <p:cNvSpPr>
            <a:spLocks noGrp="1"/>
          </p:cNvSpPr>
          <p:nvPr>
            <p:ph type="dt" sz="half" idx="10"/>
          </p:nvPr>
        </p:nvSpPr>
        <p:spPr/>
        <p:txBody>
          <a:bodyPr/>
          <a:lstStyle/>
          <a:p>
            <a:fld id="{2FD2B1BD-37BB-4F2E-8DC2-9CE8247DB9E9}"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695" y="1102545"/>
            <a:ext cx="8229600" cy="5271864"/>
          </a:xfrm>
        </p:spPr>
        <p:txBody>
          <a:bodyPr/>
          <a:lstStyle/>
          <a:p>
            <a:pPr>
              <a:buNone/>
            </a:pPr>
            <a:r>
              <a:rPr lang="en-GB" sz="3200" dirty="0">
                <a:latin typeface="+mj-lt"/>
              </a:rPr>
              <a:t>OVEREATING &amp; DOPAMINE</a:t>
            </a:r>
          </a:p>
          <a:p>
            <a:pPr algn="ctr">
              <a:buNone/>
            </a:pPr>
            <a:endParaRPr lang="en-GB" dirty="0">
              <a:solidFill>
                <a:schemeClr val="tx1">
                  <a:lumMod val="65000"/>
                  <a:lumOff val="35000"/>
                </a:schemeClr>
              </a:solidFill>
            </a:endParaRPr>
          </a:p>
          <a:p>
            <a:r>
              <a:rPr lang="en-GB" dirty="0"/>
              <a:t>Motivation to eat regulated by dopamine</a:t>
            </a:r>
          </a:p>
          <a:p>
            <a:r>
              <a:rPr lang="en-GB" dirty="0" err="1"/>
              <a:t>Stice</a:t>
            </a:r>
            <a:r>
              <a:rPr lang="en-GB" dirty="0"/>
              <a:t> et al (2010) study</a:t>
            </a:r>
          </a:p>
          <a:p>
            <a:r>
              <a:rPr lang="en-GB" dirty="0"/>
              <a:t>More we eat less pleasure we get and so on…</a:t>
            </a:r>
          </a:p>
          <a:p>
            <a:r>
              <a:rPr lang="en-GB" dirty="0"/>
              <a:t>Recommendations for future research and treatment implications </a:t>
            </a:r>
          </a:p>
          <a:p>
            <a:pPr algn="ctr">
              <a:buNone/>
            </a:pPr>
            <a:endParaRPr lang="en-GB" dirty="0"/>
          </a:p>
        </p:txBody>
      </p:sp>
      <p:sp>
        <p:nvSpPr>
          <p:cNvPr id="6" name="Date Placeholder 5"/>
          <p:cNvSpPr>
            <a:spLocks noGrp="1"/>
          </p:cNvSpPr>
          <p:nvPr>
            <p:ph type="dt" sz="half" idx="10"/>
          </p:nvPr>
        </p:nvSpPr>
        <p:spPr/>
        <p:txBody>
          <a:bodyPr/>
          <a:lstStyle/>
          <a:p>
            <a:fld id="{76D3DB6B-54C9-4F92-97E4-20BE70A7DC2B}"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pic>
        <p:nvPicPr>
          <p:cNvPr id="31746" name="Picture 2" descr="http://3.bp.blogspot.com/-If8w1niFH2E/T_ila48NcPI/AAAAAAAAAJE/jPp1pXdft-g/s1600/foodaddiction.jpg"/>
          <p:cNvPicPr>
            <a:picLocks noChangeAspect="1" noChangeArrowheads="1"/>
          </p:cNvPicPr>
          <p:nvPr/>
        </p:nvPicPr>
        <p:blipFill>
          <a:blip r:embed="rId2" cstate="print"/>
          <a:srcRect/>
          <a:stretch>
            <a:fillRect/>
          </a:stretch>
        </p:blipFill>
        <p:spPr bwMode="auto">
          <a:xfrm>
            <a:off x="3419872" y="4149080"/>
            <a:ext cx="2592285" cy="194421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your objectives</a:t>
            </a:r>
            <a:r>
              <a:rPr lang="en-GB" dirty="0">
                <a:solidFill>
                  <a:schemeClr val="tx1">
                    <a:lumMod val="50000"/>
                    <a:lumOff val="50000"/>
                  </a:schemeClr>
                </a:solidFill>
              </a:rPr>
              <a:t>?</a:t>
            </a:r>
          </a:p>
        </p:txBody>
      </p:sp>
      <p:pic>
        <p:nvPicPr>
          <p:cNvPr id="6" name="Content Placeholder 5"/>
          <p:cNvPicPr>
            <a:picLocks noGrp="1" noChangeAspect="1"/>
          </p:cNvPicPr>
          <p:nvPr>
            <p:ph idx="1"/>
          </p:nvPr>
        </p:nvPicPr>
        <p:blipFill>
          <a:blip r:embed="rId2"/>
          <a:stretch>
            <a:fillRect/>
          </a:stretch>
        </p:blipFill>
        <p:spPr>
          <a:xfrm>
            <a:off x="3498020" y="2016125"/>
            <a:ext cx="2462285" cy="3449638"/>
          </a:xfrm>
          <a:prstGeom prst="rect">
            <a:avLst/>
          </a:prstGeom>
        </p:spPr>
      </p:pic>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2399285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1052736"/>
            <a:ext cx="6571343" cy="1049235"/>
          </a:xfrm>
        </p:spPr>
        <p:txBody>
          <a:bodyPr/>
          <a:lstStyle/>
          <a:p>
            <a:r>
              <a:rPr lang="en-GB" dirty="0"/>
              <a:t>Positive &amp; Negative affect</a:t>
            </a:r>
          </a:p>
        </p:txBody>
      </p:sp>
      <p:sp>
        <p:nvSpPr>
          <p:cNvPr id="3" name="Content Placeholder 2"/>
          <p:cNvSpPr>
            <a:spLocks noGrp="1"/>
          </p:cNvSpPr>
          <p:nvPr>
            <p:ph idx="1"/>
          </p:nvPr>
        </p:nvSpPr>
        <p:spPr/>
        <p:txBody>
          <a:bodyPr>
            <a:normAutofit/>
          </a:bodyPr>
          <a:lstStyle/>
          <a:p>
            <a:r>
              <a:rPr lang="en-GB" dirty="0"/>
              <a:t>fMRI study (Killgore &amp; Yurgelun-Todd 2006)</a:t>
            </a:r>
          </a:p>
          <a:p>
            <a:pPr marL="0" indent="0">
              <a:buNone/>
            </a:pPr>
            <a:endParaRPr lang="en-GB" dirty="0"/>
          </a:p>
          <a:p>
            <a:pPr marL="0" indent="0">
              <a:buNone/>
            </a:pPr>
            <a:r>
              <a:rPr lang="en-GB" dirty="0"/>
              <a:t>- 13 normal weight women showed pictures of high &amp; low calorie food</a:t>
            </a:r>
          </a:p>
          <a:p>
            <a:pPr marL="0" indent="0">
              <a:buNone/>
            </a:pPr>
            <a:r>
              <a:rPr lang="en-GB" dirty="0"/>
              <a:t>- From their affect (emotions, facial,vocal, gestural) scores, positive affect showed increased satiety with high calorie picture and hunger with low calorie picture &amp; the opposite was observed for negative affect</a:t>
            </a:r>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782933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695" y="1052736"/>
            <a:ext cx="8229600" cy="5271864"/>
          </a:xfrm>
        </p:spPr>
        <p:txBody>
          <a:bodyPr/>
          <a:lstStyle/>
          <a:p>
            <a:pPr>
              <a:buNone/>
            </a:pPr>
            <a:r>
              <a:rPr lang="en-GB" sz="3200" dirty="0"/>
              <a:t>CORTISOL &amp; OBESITY</a:t>
            </a:r>
          </a:p>
          <a:p>
            <a:pPr>
              <a:buNone/>
            </a:pPr>
            <a:endParaRPr lang="en-GB" b="1" dirty="0"/>
          </a:p>
          <a:p>
            <a:r>
              <a:rPr lang="en-GB" dirty="0"/>
              <a:t>Released in response to stress</a:t>
            </a:r>
          </a:p>
          <a:p>
            <a:r>
              <a:rPr lang="en-GB" dirty="0"/>
              <a:t>Its primary functions are to increase blood sugar, suppress the immune system and aid in fat, carbohydrate and protein metabolism</a:t>
            </a:r>
          </a:p>
          <a:p>
            <a:r>
              <a:rPr lang="en-GB" dirty="0"/>
              <a:t>Excess </a:t>
            </a:r>
            <a:r>
              <a:rPr lang="en-GB" dirty="0" err="1"/>
              <a:t>cortisol</a:t>
            </a:r>
            <a:r>
              <a:rPr lang="en-GB" dirty="0"/>
              <a:t> and visceral fat</a:t>
            </a:r>
          </a:p>
          <a:p>
            <a:r>
              <a:rPr lang="en-GB" dirty="0" err="1"/>
              <a:t>Cortisol</a:t>
            </a:r>
            <a:r>
              <a:rPr lang="en-GB" dirty="0"/>
              <a:t> affects lipid mobilisation</a:t>
            </a:r>
          </a:p>
          <a:p>
            <a:r>
              <a:rPr lang="en-GB" dirty="0"/>
              <a:t>More adipose the more </a:t>
            </a:r>
            <a:r>
              <a:rPr lang="en-GB" dirty="0" err="1"/>
              <a:t>cortisol</a:t>
            </a:r>
            <a:endParaRPr lang="en-GB" dirty="0"/>
          </a:p>
          <a:p>
            <a:r>
              <a:rPr lang="en-GB" dirty="0" err="1"/>
              <a:t>Cortisol</a:t>
            </a:r>
            <a:r>
              <a:rPr lang="en-GB" dirty="0"/>
              <a:t> &amp; insulin</a:t>
            </a:r>
          </a:p>
        </p:txBody>
      </p:sp>
      <p:sp>
        <p:nvSpPr>
          <p:cNvPr id="6" name="Date Placeholder 5"/>
          <p:cNvSpPr>
            <a:spLocks noGrp="1"/>
          </p:cNvSpPr>
          <p:nvPr>
            <p:ph type="dt" sz="half" idx="10"/>
          </p:nvPr>
        </p:nvSpPr>
        <p:spPr/>
        <p:txBody>
          <a:bodyPr/>
          <a:lstStyle/>
          <a:p>
            <a:fld id="{EFEFB2A9-95C6-4547-898B-103063FFB7EA}"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2695" y="1196752"/>
            <a:ext cx="8229600" cy="5199856"/>
          </a:xfrm>
        </p:spPr>
        <p:txBody>
          <a:bodyPr/>
          <a:lstStyle/>
          <a:p>
            <a:pPr>
              <a:buNone/>
            </a:pPr>
            <a:r>
              <a:rPr lang="en-GB" sz="3200" dirty="0"/>
              <a:t>STRESS &amp; EATING</a:t>
            </a:r>
          </a:p>
          <a:p>
            <a:endParaRPr lang="en-GB" dirty="0"/>
          </a:p>
          <a:p>
            <a:r>
              <a:rPr lang="en-GB" dirty="0"/>
              <a:t>Stress and appetite - stress can sometimes lead to increase in food intake but mainly it leads to decreases</a:t>
            </a:r>
          </a:p>
          <a:p>
            <a:r>
              <a:rPr lang="en-GB" dirty="0"/>
              <a:t>Threat stress – cortisol HPA</a:t>
            </a:r>
          </a:p>
          <a:p>
            <a:r>
              <a:rPr lang="en-GB" dirty="0"/>
              <a:t>Challenge stress –SAM axis and cortisol protection</a:t>
            </a:r>
          </a:p>
          <a:p>
            <a:r>
              <a:rPr lang="en-GB" dirty="0"/>
              <a:t>Comfort eating – </a:t>
            </a:r>
            <a:r>
              <a:rPr lang="en-GB" dirty="0" err="1"/>
              <a:t>cortisol</a:t>
            </a:r>
            <a:r>
              <a:rPr lang="en-GB" dirty="0"/>
              <a:t> stimulates hunger and feeding</a:t>
            </a:r>
          </a:p>
        </p:txBody>
      </p:sp>
      <p:sp>
        <p:nvSpPr>
          <p:cNvPr id="6" name="Date Placeholder 5"/>
          <p:cNvSpPr>
            <a:spLocks noGrp="1"/>
          </p:cNvSpPr>
          <p:nvPr>
            <p:ph type="dt" sz="half" idx="10"/>
          </p:nvPr>
        </p:nvSpPr>
        <p:spPr/>
        <p:txBody>
          <a:bodyPr/>
          <a:lstStyle/>
          <a:p>
            <a:fld id="{EF051629-10E4-4562-803B-4638D5F526F4}"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B21C743-0FC0-41EA-AE8E-504D2180491E}" type="datetime1">
              <a:rPr lang="en-GB" smtClean="0"/>
              <a:pPr/>
              <a:t>23/11/2019</a:t>
            </a:fld>
            <a:endParaRPr lang="en-GB"/>
          </a:p>
        </p:txBody>
      </p:sp>
      <p:sp>
        <p:nvSpPr>
          <p:cNvPr id="8" name="Footer Placeholder 7"/>
          <p:cNvSpPr>
            <a:spLocks noGrp="1"/>
          </p:cNvSpPr>
          <p:nvPr>
            <p:ph type="ftr" sz="quarter" idx="11"/>
          </p:nvPr>
        </p:nvSpPr>
        <p:spPr>
          <a:xfrm>
            <a:off x="861045" y="334941"/>
            <a:ext cx="4034004" cy="309201"/>
          </a:xfrm>
        </p:spPr>
        <p:txBody>
          <a:bodyPr/>
          <a:lstStyle/>
          <a:p>
            <a:r>
              <a:rPr lang="en-GB" dirty="0"/>
              <a:t>Claire Brigg</a:t>
            </a:r>
          </a:p>
        </p:txBody>
      </p:sp>
      <p:pic>
        <p:nvPicPr>
          <p:cNvPr id="6" name="Content Placeholder 5"/>
          <p:cNvPicPr>
            <a:picLocks noGrp="1"/>
          </p:cNvPicPr>
          <p:nvPr>
            <p:ph idx="4294967295"/>
          </p:nvPr>
        </p:nvPicPr>
        <p:blipFill>
          <a:blip r:embed="rId2" cstate="print"/>
          <a:srcRect/>
          <a:stretch>
            <a:fillRect/>
          </a:stretch>
        </p:blipFill>
        <p:spPr bwMode="auto">
          <a:xfrm>
            <a:off x="1907704" y="188640"/>
            <a:ext cx="5400675" cy="6237288"/>
          </a:xfrm>
          <a:prstGeom prst="rect">
            <a:avLst/>
          </a:prstGeom>
          <a:noFill/>
          <a:ln w="9525">
            <a:noFill/>
            <a:miter lim="800000"/>
            <a:headEnd/>
            <a:tailEnd/>
          </a:ln>
        </p:spPr>
      </p:pic>
      <p:sp>
        <p:nvSpPr>
          <p:cNvPr id="9" name="TextBox 8"/>
          <p:cNvSpPr txBox="1"/>
          <p:nvPr/>
        </p:nvSpPr>
        <p:spPr>
          <a:xfrm>
            <a:off x="1259632" y="6302376"/>
            <a:ext cx="7128792" cy="646331"/>
          </a:xfrm>
          <a:prstGeom prst="rect">
            <a:avLst/>
          </a:prstGeom>
          <a:noFill/>
        </p:spPr>
        <p:txBody>
          <a:bodyPr wrap="square" rtlCol="0">
            <a:spAutoFit/>
          </a:bodyPr>
          <a:lstStyle/>
          <a:p>
            <a:r>
              <a:rPr lang="en-GB" dirty="0"/>
              <a:t>Theoretical model of reward based stress eating (Adam &amp; </a:t>
            </a:r>
            <a:r>
              <a:rPr lang="en-GB" dirty="0" err="1"/>
              <a:t>Epel</a:t>
            </a:r>
            <a:r>
              <a:rPr lang="en-GB" dirty="0"/>
              <a:t> 2007)</a:t>
            </a:r>
          </a:p>
          <a:p>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Sleep &amp; Obesity</a:t>
            </a:r>
          </a:p>
        </p:txBody>
      </p:sp>
      <p:sp>
        <p:nvSpPr>
          <p:cNvPr id="3" name="Content Placeholder 2"/>
          <p:cNvSpPr>
            <a:spLocks noGrp="1"/>
          </p:cNvSpPr>
          <p:nvPr>
            <p:ph idx="1"/>
          </p:nvPr>
        </p:nvSpPr>
        <p:spPr/>
        <p:txBody>
          <a:bodyPr/>
          <a:lstStyle/>
          <a:p>
            <a:r>
              <a:rPr lang="en-GB" dirty="0"/>
              <a:t>Approx 50 studies show a significant association between short sleep (&lt;6 hrs) &amp; increased obesity</a:t>
            </a:r>
          </a:p>
          <a:p>
            <a:pPr>
              <a:buFontTx/>
              <a:buChar char="-"/>
            </a:pPr>
            <a:r>
              <a:rPr lang="en-GB" dirty="0"/>
              <a:t>Fatigue increases sedentary behaviour </a:t>
            </a:r>
          </a:p>
          <a:p>
            <a:pPr>
              <a:buFontTx/>
              <a:buChar char="-"/>
            </a:pPr>
            <a:r>
              <a:rPr lang="en-GB" dirty="0"/>
              <a:t>Grehlin (hunger inducing hormone) increases with sleep restriction</a:t>
            </a:r>
          </a:p>
          <a:p>
            <a:pPr>
              <a:buFontTx/>
              <a:buChar char="-"/>
            </a:pPr>
            <a:r>
              <a:rPr lang="en-GB" dirty="0"/>
              <a:t>Studies show increased hunger &amp; calorie intake after 4 hrs of sleep compared to 8</a:t>
            </a:r>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2418626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229600" cy="5184576"/>
          </a:xfrm>
        </p:spPr>
        <p:txBody>
          <a:bodyPr>
            <a:normAutofit fontScale="47500" lnSpcReduction="20000"/>
          </a:bodyPr>
          <a:lstStyle/>
          <a:p>
            <a:pPr>
              <a:buNone/>
            </a:pPr>
            <a:r>
              <a:rPr lang="en-GB" sz="6700" dirty="0"/>
              <a:t>DRUGS INDUCING OBESITY</a:t>
            </a:r>
          </a:p>
          <a:p>
            <a:pPr>
              <a:buNone/>
            </a:pPr>
            <a:endParaRPr lang="en-GB" sz="3700" b="1" dirty="0"/>
          </a:p>
          <a:p>
            <a:pPr>
              <a:buNone/>
            </a:pPr>
            <a:r>
              <a:rPr lang="en-GB" b="1" dirty="0"/>
              <a:t> </a:t>
            </a:r>
            <a:endParaRPr lang="en-GB" dirty="0"/>
          </a:p>
          <a:p>
            <a:r>
              <a:rPr lang="en-GB" sz="3200" b="1" dirty="0" err="1"/>
              <a:t>Sulfonylureas</a:t>
            </a:r>
            <a:r>
              <a:rPr lang="en-GB" sz="3200" b="1" dirty="0"/>
              <a:t> </a:t>
            </a:r>
            <a:r>
              <a:rPr lang="en-GB" sz="3200" dirty="0"/>
              <a:t>(Type 2 Diabetes drug- increase insulin levels and thus utilisation of glucose and other metabolic fuels) </a:t>
            </a:r>
          </a:p>
          <a:p>
            <a:r>
              <a:rPr lang="en-GB" sz="3200" b="1" dirty="0"/>
              <a:t>Insulin</a:t>
            </a:r>
            <a:r>
              <a:rPr lang="en-GB" sz="3200" dirty="0"/>
              <a:t> – converts sugar to glycogen, if not used stored as fat</a:t>
            </a:r>
          </a:p>
          <a:p>
            <a:r>
              <a:rPr lang="en-GB" sz="3200" b="1" dirty="0"/>
              <a:t>Oestrogen</a:t>
            </a:r>
            <a:r>
              <a:rPr lang="en-GB" sz="3200" dirty="0"/>
              <a:t> – fluid retention &amp; fat cells produce oestrogen, during fluctuations of oestrogen </a:t>
            </a:r>
            <a:r>
              <a:rPr lang="en-GB" sz="3200" dirty="0" err="1"/>
              <a:t>ie</a:t>
            </a:r>
            <a:r>
              <a:rPr lang="en-GB" sz="3200" dirty="0"/>
              <a:t> menopause fat cells increase to compensate for dropping levels of oestrogen.</a:t>
            </a:r>
          </a:p>
          <a:p>
            <a:r>
              <a:rPr lang="en-GB" sz="3200" b="1" dirty="0"/>
              <a:t>Alcohol </a:t>
            </a:r>
            <a:r>
              <a:rPr lang="en-GB" sz="3200" dirty="0"/>
              <a:t>– extra calories</a:t>
            </a:r>
          </a:p>
          <a:p>
            <a:r>
              <a:rPr lang="en-GB" sz="3200" b="1" dirty="0"/>
              <a:t>Steroids</a:t>
            </a:r>
            <a:r>
              <a:rPr lang="en-GB" sz="3200" dirty="0"/>
              <a:t> – affecting metabolism and how the body deposits fat</a:t>
            </a:r>
          </a:p>
          <a:p>
            <a:r>
              <a:rPr lang="en-GB" sz="3200" b="1" dirty="0" err="1"/>
              <a:t>Cyproheptadine</a:t>
            </a:r>
            <a:r>
              <a:rPr lang="en-GB" sz="3200" dirty="0"/>
              <a:t> – used to treat allergies such as hay fever – appetite stimulant</a:t>
            </a:r>
          </a:p>
          <a:p>
            <a:r>
              <a:rPr lang="en-GB" sz="3200" b="1" dirty="0" err="1"/>
              <a:t>Valproate</a:t>
            </a:r>
            <a:r>
              <a:rPr lang="en-GB" sz="3200" dirty="0"/>
              <a:t> – anti </a:t>
            </a:r>
            <a:r>
              <a:rPr lang="en-GB" sz="3200" dirty="0" err="1"/>
              <a:t>convulsant</a:t>
            </a:r>
            <a:r>
              <a:rPr lang="en-GB" sz="3200" dirty="0"/>
              <a:t> used to treat epilepsy, anorexia, anxiety migraine and bipolar disorder – increases insulin and appetite </a:t>
            </a:r>
          </a:p>
          <a:p>
            <a:r>
              <a:rPr lang="en-GB" sz="3200" b="1" dirty="0" err="1"/>
              <a:t>Tricyclic</a:t>
            </a:r>
            <a:r>
              <a:rPr lang="en-GB" sz="3200" b="1" dirty="0"/>
              <a:t> antidepressants</a:t>
            </a:r>
            <a:r>
              <a:rPr lang="en-GB" sz="3200" dirty="0"/>
              <a:t> – e.g. </a:t>
            </a:r>
            <a:r>
              <a:rPr lang="en-GB" sz="3200" dirty="0" err="1"/>
              <a:t>Amitriptyline</a:t>
            </a:r>
            <a:r>
              <a:rPr lang="en-GB" sz="3200" dirty="0"/>
              <a:t> – affects insulin and hormones</a:t>
            </a:r>
          </a:p>
          <a:p>
            <a:r>
              <a:rPr lang="en-GB" sz="3200" b="1" dirty="0" err="1"/>
              <a:t>Phenothiazine</a:t>
            </a:r>
            <a:r>
              <a:rPr lang="en-GB" sz="3200" dirty="0"/>
              <a:t> – antipsychotic e.g. Chlorpromazine – appetite increase and glucose tolerance</a:t>
            </a:r>
          </a:p>
          <a:p>
            <a:pPr>
              <a:buNone/>
            </a:pPr>
            <a:endParaRPr lang="en-GB" sz="3200" dirty="0"/>
          </a:p>
          <a:p>
            <a:endParaRPr lang="en-GB" dirty="0"/>
          </a:p>
        </p:txBody>
      </p:sp>
      <p:sp>
        <p:nvSpPr>
          <p:cNvPr id="6" name="Date Placeholder 5"/>
          <p:cNvSpPr>
            <a:spLocks noGrp="1"/>
          </p:cNvSpPr>
          <p:nvPr>
            <p:ph type="dt" sz="half" idx="10"/>
          </p:nvPr>
        </p:nvSpPr>
        <p:spPr/>
        <p:txBody>
          <a:bodyPr/>
          <a:lstStyle/>
          <a:p>
            <a:fld id="{BDEDD255-04F6-47FF-8765-110035196739}"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1627522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472608"/>
          </a:xfrm>
        </p:spPr>
        <p:txBody>
          <a:bodyPr>
            <a:normAutofit fontScale="70000" lnSpcReduction="20000"/>
          </a:bodyPr>
          <a:lstStyle/>
          <a:p>
            <a:pPr>
              <a:buNone/>
            </a:pPr>
            <a:r>
              <a:rPr lang="en-GB" sz="4600" dirty="0"/>
              <a:t>DRUGS USED TO TREAT OBESITY</a:t>
            </a:r>
          </a:p>
          <a:p>
            <a:pPr>
              <a:buNone/>
            </a:pPr>
            <a:endParaRPr lang="en-GB" dirty="0"/>
          </a:p>
          <a:p>
            <a:r>
              <a:rPr lang="en-GB" b="1" dirty="0" err="1"/>
              <a:t>Orlistat</a:t>
            </a:r>
            <a:r>
              <a:rPr lang="en-GB" b="1" dirty="0"/>
              <a:t> – </a:t>
            </a:r>
            <a:r>
              <a:rPr lang="en-GB" dirty="0"/>
              <a:t>i.e. </a:t>
            </a:r>
            <a:r>
              <a:rPr lang="en-GB" dirty="0" err="1"/>
              <a:t>Alli</a:t>
            </a:r>
            <a:r>
              <a:rPr lang="en-GB" dirty="0"/>
              <a:t> reduces fat absorption from the intestines – relatively successful, digestive side effects</a:t>
            </a:r>
          </a:p>
          <a:p>
            <a:r>
              <a:rPr lang="en-GB" b="1" dirty="0" err="1"/>
              <a:t>Sibutramine</a:t>
            </a:r>
            <a:r>
              <a:rPr lang="en-GB" b="1" dirty="0"/>
              <a:t> – </a:t>
            </a:r>
            <a:r>
              <a:rPr lang="en-GB" dirty="0"/>
              <a:t>serotonin, dopamine and </a:t>
            </a:r>
            <a:r>
              <a:rPr lang="en-GB" dirty="0" err="1"/>
              <a:t>norepinephrine</a:t>
            </a:r>
            <a:r>
              <a:rPr lang="en-GB" dirty="0"/>
              <a:t> reuptake inhibitor – helping enhance satiety and influencing appetite – similar structurally to amphetamine but differs as it doesn't force the release of these neurotransmitters just the reuptake (appetite suppressant) – withdrawn from market</a:t>
            </a:r>
          </a:p>
          <a:p>
            <a:pPr>
              <a:buNone/>
            </a:pPr>
            <a:r>
              <a:rPr lang="en-GB" dirty="0"/>
              <a:t>-	Adverse effects: hypertension, serotonin syndrome, dry mouth, insomnia, headache, constipation, seizures, fatal pulmonary hypertension may occur.</a:t>
            </a:r>
          </a:p>
          <a:p>
            <a:r>
              <a:rPr lang="en-GB" b="1" dirty="0" err="1"/>
              <a:t>Metformin</a:t>
            </a:r>
            <a:r>
              <a:rPr lang="en-GB" dirty="0"/>
              <a:t> - lowers insulin levels  and limits the amount of glucose that is produced by the liver as well as increases muscle consumption of glucose.  Adverse effects: Gastro-intestinal upset</a:t>
            </a:r>
          </a:p>
          <a:p>
            <a:r>
              <a:rPr lang="en-GB" b="1" dirty="0" err="1"/>
              <a:t>Rimonabant</a:t>
            </a:r>
            <a:r>
              <a:rPr lang="en-GB" b="1" dirty="0"/>
              <a:t> – </a:t>
            </a:r>
            <a:r>
              <a:rPr lang="en-GB" dirty="0"/>
              <a:t>A </a:t>
            </a:r>
            <a:r>
              <a:rPr lang="en-GB" dirty="0" err="1"/>
              <a:t>cannabinoid</a:t>
            </a:r>
            <a:r>
              <a:rPr lang="en-GB" dirty="0"/>
              <a:t> receptor antagonist – decreases appetite - Adverse effects: severe depression and predisposes to neurodegenerative disease e.g. Alzheimer’s – newer drug but taken off the market in 2008</a:t>
            </a:r>
          </a:p>
          <a:p>
            <a:pPr>
              <a:buNone/>
            </a:pPr>
            <a:r>
              <a:rPr lang="en-GB" dirty="0"/>
              <a:t>Source: </a:t>
            </a:r>
            <a:r>
              <a:rPr lang="en-GB" dirty="0" err="1"/>
              <a:t>Palatty</a:t>
            </a:r>
            <a:r>
              <a:rPr lang="en-GB" dirty="0"/>
              <a:t> &amp; </a:t>
            </a:r>
            <a:r>
              <a:rPr lang="en-GB" dirty="0" err="1"/>
              <a:t>Saldanha</a:t>
            </a:r>
            <a:r>
              <a:rPr lang="en-GB" dirty="0"/>
              <a:t> (2012)</a:t>
            </a:r>
          </a:p>
          <a:p>
            <a:pPr>
              <a:buNone/>
            </a:pPr>
            <a:endParaRPr lang="en-GB" dirty="0"/>
          </a:p>
          <a:p>
            <a:r>
              <a:rPr lang="en-GB" b="1" dirty="0"/>
              <a:t>Gastric band</a:t>
            </a:r>
            <a:endParaRPr lang="en-GB" dirty="0"/>
          </a:p>
        </p:txBody>
      </p:sp>
      <p:sp>
        <p:nvSpPr>
          <p:cNvPr id="6" name="Date Placeholder 5"/>
          <p:cNvSpPr>
            <a:spLocks noGrp="1"/>
          </p:cNvSpPr>
          <p:nvPr>
            <p:ph type="dt" sz="half" idx="10"/>
          </p:nvPr>
        </p:nvSpPr>
        <p:spPr/>
        <p:txBody>
          <a:bodyPr/>
          <a:lstStyle/>
          <a:p>
            <a:fld id="{699C4A98-3BCF-4ABF-A922-48751BCCE9E6}"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extLst>
      <p:ext uri="{BB962C8B-B14F-4D97-AF65-F5344CB8AC3E}">
        <p14:creationId xmlns:p14="http://schemas.microsoft.com/office/powerpoint/2010/main" val="3140178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points</a:t>
            </a:r>
          </a:p>
        </p:txBody>
      </p:sp>
      <p:sp>
        <p:nvSpPr>
          <p:cNvPr id="3" name="Content Placeholder 2"/>
          <p:cNvSpPr>
            <a:spLocks noGrp="1"/>
          </p:cNvSpPr>
          <p:nvPr>
            <p:ph idx="1"/>
          </p:nvPr>
        </p:nvSpPr>
        <p:spPr/>
        <p:txBody>
          <a:bodyPr>
            <a:normAutofit fontScale="85000" lnSpcReduction="20000"/>
          </a:bodyPr>
          <a:lstStyle/>
          <a:p>
            <a:r>
              <a:rPr lang="en-GB" dirty="0"/>
              <a:t>Stats</a:t>
            </a:r>
          </a:p>
          <a:p>
            <a:r>
              <a:rPr lang="en-GB" dirty="0"/>
              <a:t>Adipose tissue</a:t>
            </a:r>
          </a:p>
          <a:p>
            <a:r>
              <a:rPr lang="en-GB" dirty="0"/>
              <a:t>Leptin</a:t>
            </a:r>
          </a:p>
          <a:p>
            <a:r>
              <a:rPr lang="en-GB" dirty="0"/>
              <a:t>Primitive man</a:t>
            </a:r>
          </a:p>
          <a:p>
            <a:r>
              <a:rPr lang="en-GB" dirty="0"/>
              <a:t>Dopamine</a:t>
            </a:r>
          </a:p>
          <a:p>
            <a:r>
              <a:rPr lang="en-GB" dirty="0"/>
              <a:t>Cortisol</a:t>
            </a:r>
          </a:p>
          <a:p>
            <a:r>
              <a:rPr lang="en-GB" dirty="0"/>
              <a:t>Challenge vs threat stress</a:t>
            </a:r>
          </a:p>
          <a:p>
            <a:endParaRPr lang="en-GB" dirty="0"/>
          </a:p>
          <a:p>
            <a:pPr>
              <a:buFont typeface="Wingdings" panose="05000000000000000000" pitchFamily="2" charset="2"/>
              <a:buChar char="Ø"/>
            </a:pPr>
            <a:r>
              <a:rPr lang="en-GB" dirty="0"/>
              <a:t>It’s all about reducing anxiety and increasing positivity</a:t>
            </a:r>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grpSp>
        <p:nvGrpSpPr>
          <p:cNvPr id="10" name="Group 9"/>
          <p:cNvGrpSpPr/>
          <p:nvPr/>
        </p:nvGrpSpPr>
        <p:grpSpPr>
          <a:xfrm>
            <a:off x="3364685" y="2916746"/>
            <a:ext cx="5517067" cy="1905000"/>
            <a:chOff x="3364685" y="2916746"/>
            <a:chExt cx="5517067" cy="1905000"/>
          </a:xfrm>
        </p:grpSpPr>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916746"/>
              <a:ext cx="1809750" cy="1905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372" y="2916746"/>
              <a:ext cx="1777380" cy="17773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4292" y="3140968"/>
              <a:ext cx="900080" cy="900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4685" y="3140968"/>
              <a:ext cx="972088" cy="1300978"/>
            </a:xfrm>
            <a:prstGeom prst="rect">
              <a:avLst/>
            </a:prstGeom>
          </p:spPr>
        </p:pic>
      </p:grpSp>
    </p:spTree>
    <p:extLst>
      <p:ext uri="{BB962C8B-B14F-4D97-AF65-F5344CB8AC3E}">
        <p14:creationId xmlns:p14="http://schemas.microsoft.com/office/powerpoint/2010/main" val="1351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lstStyle/>
          <a:p>
            <a:pPr algn="ctr">
              <a:buNone/>
            </a:pPr>
            <a:r>
              <a:rPr lang="en-GB" sz="3200" dirty="0"/>
              <a:t>OUR ROLE AS SFH</a:t>
            </a:r>
          </a:p>
          <a:p>
            <a:pPr>
              <a:buNone/>
            </a:pPr>
            <a:endParaRPr lang="en-GB" b="1" dirty="0"/>
          </a:p>
          <a:p>
            <a:r>
              <a:rPr lang="en-GB" dirty="0"/>
              <a:t>Lowering anxiety in ones life can have a dramatic impact and alleviate many symptoms</a:t>
            </a:r>
          </a:p>
          <a:p>
            <a:r>
              <a:rPr lang="en-GB" dirty="0" err="1"/>
              <a:t>Stradling</a:t>
            </a:r>
            <a:r>
              <a:rPr lang="en-GB" dirty="0"/>
              <a:t> et al (1998)</a:t>
            </a:r>
          </a:p>
          <a:p>
            <a:pPr>
              <a:buNone/>
            </a:pPr>
            <a:r>
              <a:rPr lang="en-GB" dirty="0"/>
              <a:t>	- Three groups – one hypnosis with focus on energy intake reduction, one hypnosis and stress reduction and one no hypnosis dietary advice</a:t>
            </a:r>
          </a:p>
          <a:p>
            <a:pPr>
              <a:buNone/>
            </a:pPr>
            <a:r>
              <a:rPr lang="en-GB" dirty="0"/>
              <a:t>	- All groups experience 2-3% weight loss at 3 months</a:t>
            </a:r>
          </a:p>
          <a:p>
            <a:pPr>
              <a:buNone/>
            </a:pPr>
            <a:r>
              <a:rPr lang="en-GB" dirty="0"/>
              <a:t>	- At 18 </a:t>
            </a:r>
            <a:r>
              <a:rPr lang="en-GB" dirty="0" err="1"/>
              <a:t>mths</a:t>
            </a:r>
            <a:r>
              <a:rPr lang="en-GB" dirty="0"/>
              <a:t> only the hypnosis with stress reduction achieved sig more weight loss</a:t>
            </a:r>
          </a:p>
        </p:txBody>
      </p:sp>
      <p:sp>
        <p:nvSpPr>
          <p:cNvPr id="6" name="Date Placeholder 5"/>
          <p:cNvSpPr>
            <a:spLocks noGrp="1"/>
          </p:cNvSpPr>
          <p:nvPr>
            <p:ph type="dt" sz="half" idx="10"/>
          </p:nvPr>
        </p:nvSpPr>
        <p:spPr/>
        <p:txBody>
          <a:bodyPr/>
          <a:lstStyle/>
          <a:p>
            <a:fld id="{4A9B8AD5-823A-4328-9A45-1B2EF83F4E29}"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a:t>Claire Brigg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
        <p:nvSpPr>
          <p:cNvPr id="3" name="Content Placeholder 2"/>
          <p:cNvSpPr>
            <a:spLocks noGrp="1"/>
          </p:cNvSpPr>
          <p:nvPr>
            <p:ph idx="4294967295"/>
          </p:nvPr>
        </p:nvSpPr>
        <p:spPr>
          <a:xfrm>
            <a:off x="0" y="981075"/>
            <a:ext cx="8229600" cy="5543550"/>
          </a:xfrm>
        </p:spPr>
        <p:txBody>
          <a:bodyPr>
            <a:normAutofit lnSpcReduction="10000"/>
          </a:bodyPr>
          <a:lstStyle/>
          <a:p>
            <a:pPr>
              <a:buNone/>
            </a:pPr>
            <a:r>
              <a:rPr lang="en-GB" sz="3200" dirty="0">
                <a:latin typeface="+mj-lt"/>
              </a:rPr>
              <a:t>INITIAL CONSULTATION</a:t>
            </a:r>
          </a:p>
          <a:p>
            <a:pPr>
              <a:buNone/>
            </a:pPr>
            <a:r>
              <a:rPr lang="en-GB" dirty="0"/>
              <a:t>	To be conducted in the </a:t>
            </a:r>
            <a:r>
              <a:rPr lang="en-GB" b="1" i="1" dirty="0"/>
              <a:t>usual</a:t>
            </a:r>
            <a:r>
              <a:rPr lang="en-GB" dirty="0"/>
              <a:t> way but can include questions in following areas:</a:t>
            </a:r>
          </a:p>
          <a:p>
            <a:r>
              <a:rPr lang="en-GB" dirty="0"/>
              <a:t>Health related issues</a:t>
            </a:r>
          </a:p>
          <a:p>
            <a:pPr lvl="0"/>
            <a:r>
              <a:rPr lang="en-GB" dirty="0"/>
              <a:t>Diet/eating habits (again not to focus on but to give a good idea of what needs to change)</a:t>
            </a:r>
          </a:p>
          <a:p>
            <a:pPr lvl="0"/>
            <a:r>
              <a:rPr lang="en-GB" dirty="0"/>
              <a:t>Exercise </a:t>
            </a:r>
          </a:p>
          <a:p>
            <a:pPr lvl="0"/>
            <a:r>
              <a:rPr lang="en-GB" dirty="0"/>
              <a:t>Any previous attempts to lose weight what has/hasn’t worked</a:t>
            </a:r>
          </a:p>
          <a:p>
            <a:pPr lvl="0"/>
            <a:r>
              <a:rPr lang="en-GB" dirty="0"/>
              <a:t>Hobbies interests (need to find clues to dopamine serotonin raising activities)</a:t>
            </a:r>
          </a:p>
          <a:p>
            <a:pPr>
              <a:spcAft>
                <a:spcPts val="0"/>
              </a:spcAft>
            </a:pPr>
            <a:r>
              <a:rPr lang="en-GB" dirty="0">
                <a:ea typeface="Calibri" panose="020F0502020204030204" pitchFamily="34" charset="0"/>
                <a:cs typeface="Times New Roman" panose="02020603050405020304" pitchFamily="18" charset="0"/>
              </a:rPr>
              <a:t>NB Some of this information will come out as part of the ‘how can we help you?’ question </a:t>
            </a:r>
          </a:p>
          <a:p>
            <a:pPr lvl="0"/>
            <a:endParaRPr lang="en-GB" dirty="0">
              <a:solidFill>
                <a:schemeClr val="tx1">
                  <a:lumMod val="65000"/>
                  <a:lumOff val="35000"/>
                </a:schemeClr>
              </a:solidFill>
            </a:endParaRPr>
          </a:p>
          <a:p>
            <a:pPr>
              <a:buNone/>
            </a:pPr>
            <a:endParaRPr lang="en-GB" dirty="0">
              <a:solidFill>
                <a:schemeClr val="tx1">
                  <a:lumMod val="65000"/>
                  <a:lumOff val="35000"/>
                </a:schemeClr>
              </a:solidFill>
            </a:endParaRPr>
          </a:p>
          <a:p>
            <a:pPr>
              <a:buNone/>
            </a:pPr>
            <a:endParaRPr lang="en-GB" b="1" dirty="0">
              <a:solidFill>
                <a:schemeClr val="tx1">
                  <a:lumMod val="65000"/>
                  <a:lumOff val="35000"/>
                </a:schemeClr>
              </a:solidFill>
            </a:endParaRPr>
          </a:p>
          <a:p>
            <a:endParaRPr lang="en-GB" b="1" dirty="0">
              <a:solidFill>
                <a:schemeClr val="tx1">
                  <a:lumMod val="65000"/>
                  <a:lumOff val="35000"/>
                </a:schemeClr>
              </a:solidFill>
            </a:endParaRPr>
          </a:p>
          <a:p>
            <a:endParaRPr lang="en-GB" b="1" dirty="0">
              <a:solidFill>
                <a:schemeClr val="tx1">
                  <a:lumMod val="65000"/>
                  <a:lumOff val="3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pic>
        <p:nvPicPr>
          <p:cNvPr id="6" name="Picture 5"/>
          <p:cNvPicPr>
            <a:picLocks noChangeAspect="1"/>
          </p:cNvPicPr>
          <p:nvPr/>
        </p:nvPicPr>
        <p:blipFill>
          <a:blip r:embed="rId2"/>
          <a:stretch>
            <a:fillRect/>
          </a:stretch>
        </p:blipFill>
        <p:spPr>
          <a:xfrm>
            <a:off x="2555776" y="485400"/>
            <a:ext cx="4535817" cy="5371042"/>
          </a:xfrm>
          <a:prstGeom prst="rect">
            <a:avLst/>
          </a:prstGeom>
        </p:spPr>
      </p:pic>
    </p:spTree>
    <p:extLst>
      <p:ext uri="{BB962C8B-B14F-4D97-AF65-F5344CB8AC3E}">
        <p14:creationId xmlns:p14="http://schemas.microsoft.com/office/powerpoint/2010/main" val="2296540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80728"/>
            <a:ext cx="8229600" cy="5343872"/>
          </a:xfrm>
        </p:spPr>
        <p:txBody>
          <a:bodyPr/>
          <a:lstStyle/>
          <a:p>
            <a:pPr>
              <a:buNone/>
            </a:pPr>
            <a:r>
              <a:rPr lang="en-GB" sz="3200" dirty="0"/>
              <a:t>OTHER SESSIONS</a:t>
            </a:r>
          </a:p>
          <a:p>
            <a:pPr>
              <a:buNone/>
            </a:pPr>
            <a:endParaRPr lang="en-GB" dirty="0"/>
          </a:p>
          <a:p>
            <a:pPr lvl="0"/>
            <a:r>
              <a:rPr lang="en-GB" dirty="0"/>
              <a:t>Proceed as normal.  Scaling, miracle question, </a:t>
            </a:r>
            <a:r>
              <a:rPr lang="en-GB" dirty="0" err="1"/>
              <a:t>cd</a:t>
            </a:r>
            <a:r>
              <a:rPr lang="en-GB" dirty="0"/>
              <a:t> for home use relaxation and salient content on couch</a:t>
            </a:r>
          </a:p>
          <a:p>
            <a:pPr lvl="0"/>
            <a:endParaRPr lang="en-GB" dirty="0"/>
          </a:p>
          <a:p>
            <a:pPr lvl="0"/>
            <a:r>
              <a:rPr lang="en-GB" dirty="0"/>
              <a:t>It is common for weight loss to not be mentioned very often, similar to insomnia, once the penny has dropped the client recognises where their focus should be.</a:t>
            </a:r>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806157"/>
            <a:ext cx="8229600" cy="1143000"/>
          </a:xfrm>
        </p:spPr>
        <p:txBody>
          <a:bodyPr>
            <a:normAutofit/>
          </a:bodyPr>
          <a:lstStyle/>
          <a:p>
            <a:r>
              <a:rPr lang="en-GB" dirty="0"/>
              <a:t>Exercise - </a:t>
            </a:r>
            <a:br>
              <a:rPr lang="en-GB" dirty="0"/>
            </a:br>
            <a:r>
              <a:rPr lang="en-GB" dirty="0"/>
              <a:t>Relating it to the client</a:t>
            </a:r>
          </a:p>
        </p:txBody>
      </p:sp>
      <p:sp>
        <p:nvSpPr>
          <p:cNvPr id="3" name="Content Placeholder 2"/>
          <p:cNvSpPr>
            <a:spLocks noGrp="1"/>
          </p:cNvSpPr>
          <p:nvPr>
            <p:ph idx="1"/>
          </p:nvPr>
        </p:nvSpPr>
        <p:spPr>
          <a:xfrm>
            <a:off x="3073424" y="7434770"/>
            <a:ext cx="3182068" cy="1086765"/>
          </a:xfrm>
        </p:spPr>
        <p:txBody>
          <a:bodyPr/>
          <a:lstStyle/>
          <a:p>
            <a:r>
              <a:rPr lang="en-GB" dirty="0"/>
              <a:t>Relating it to the client</a:t>
            </a:r>
          </a:p>
          <a:p>
            <a:endParaRPr lang="en-GB" dirty="0"/>
          </a:p>
          <a:p>
            <a:endParaRPr lang="en-GB" dirty="0"/>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pic>
        <p:nvPicPr>
          <p:cNvPr id="1026" name="Picture 2" descr="http://images.wisegeek.com/therapist-with-clipboard-near-patient-on-co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110" y="2149155"/>
            <a:ext cx="2578696" cy="363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006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dirty="0"/>
              <a:t>Claire Brigg</a:t>
            </a:r>
          </a:p>
        </p:txBody>
      </p:sp>
      <p:sp>
        <p:nvSpPr>
          <p:cNvPr id="3" name="Content Placeholder 2"/>
          <p:cNvSpPr>
            <a:spLocks noGrp="1"/>
          </p:cNvSpPr>
          <p:nvPr>
            <p:ph idx="4294967295"/>
          </p:nvPr>
        </p:nvSpPr>
        <p:spPr>
          <a:xfrm>
            <a:off x="421407" y="1658937"/>
            <a:ext cx="8229600" cy="5199063"/>
          </a:xfrm>
        </p:spPr>
        <p:txBody>
          <a:bodyPr>
            <a:normAutofit fontScale="77500" lnSpcReduction="20000"/>
          </a:bodyPr>
          <a:lstStyle/>
          <a:p>
            <a:pPr>
              <a:buNone/>
            </a:pPr>
            <a:r>
              <a:rPr lang="en-GB" sz="4200" dirty="0"/>
              <a:t> </a:t>
            </a:r>
          </a:p>
          <a:p>
            <a:r>
              <a:rPr lang="en-GB" sz="2800" dirty="0"/>
              <a:t>Do hypnotic gastric bands work?</a:t>
            </a:r>
          </a:p>
          <a:p>
            <a:r>
              <a:rPr lang="en-GB" sz="2800" dirty="0"/>
              <a:t>Should I weigh/measure the client?</a:t>
            </a:r>
          </a:p>
          <a:p>
            <a:r>
              <a:rPr lang="en-GB" sz="2800" dirty="0"/>
              <a:t>Do you use direct suggestion with the client?</a:t>
            </a:r>
          </a:p>
          <a:p>
            <a:r>
              <a:rPr lang="en-GB" sz="2800" dirty="0"/>
              <a:t>When asked the miracle question the client keeps saying ‘I will be thin’ how do I deal with this? </a:t>
            </a:r>
          </a:p>
          <a:p>
            <a:r>
              <a:rPr lang="en-GB" sz="2800" dirty="0"/>
              <a:t>My client says they are not anxious they just want to lose weight…</a:t>
            </a:r>
            <a:endParaRPr lang="en-GB" sz="1600" dirty="0"/>
          </a:p>
          <a:p>
            <a:r>
              <a:rPr lang="en-GB" sz="2800" dirty="0"/>
              <a:t>Do I provide any dietary or exercise advice?</a:t>
            </a:r>
          </a:p>
          <a:p>
            <a:r>
              <a:rPr lang="en-GB" sz="2800" dirty="0"/>
              <a:t>Any other questions?</a:t>
            </a:r>
          </a:p>
          <a:p>
            <a:pPr>
              <a:buNone/>
            </a:pPr>
            <a:r>
              <a:rPr lang="en-GB" sz="7200" dirty="0"/>
              <a:t>	</a:t>
            </a:r>
            <a:endParaRPr lang="en-GB" sz="4200" dirty="0"/>
          </a:p>
          <a:p>
            <a:pPr>
              <a:buNone/>
            </a:pPr>
            <a:endParaRPr lang="en-GB" dirty="0"/>
          </a:p>
        </p:txBody>
      </p:sp>
      <p:pic>
        <p:nvPicPr>
          <p:cNvPr id="2" name="Picture 1"/>
          <p:cNvPicPr>
            <a:picLocks noChangeAspect="1"/>
          </p:cNvPicPr>
          <p:nvPr/>
        </p:nvPicPr>
        <p:blipFill>
          <a:blip r:embed="rId2"/>
          <a:stretch>
            <a:fillRect/>
          </a:stretch>
        </p:blipFill>
        <p:spPr>
          <a:xfrm>
            <a:off x="3059832" y="638509"/>
            <a:ext cx="2952750" cy="15430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pic>
        <p:nvPicPr>
          <p:cNvPr id="83970" name="Picture 2" descr="http://www.kemplen.co.uk/the-end/the-end.jpg"/>
          <p:cNvPicPr>
            <a:picLocks noGrp="1" noChangeAspect="1" noChangeArrowheads="1"/>
          </p:cNvPicPr>
          <p:nvPr>
            <p:ph idx="4294967295"/>
          </p:nvPr>
        </p:nvPicPr>
        <p:blipFill>
          <a:blip r:embed="rId2" cstate="print"/>
          <a:srcRect/>
          <a:stretch>
            <a:fillRect/>
          </a:stretch>
        </p:blipFill>
        <p:spPr bwMode="auto">
          <a:xfrm>
            <a:off x="2483768" y="1340768"/>
            <a:ext cx="4695825" cy="3522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39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204864"/>
            <a:ext cx="7772400" cy="5086800"/>
          </a:xfrm>
        </p:spPr>
        <p:txBody>
          <a:bodyPr>
            <a:normAutofit/>
          </a:bodyPr>
          <a:lstStyle/>
          <a:p>
            <a:r>
              <a:rPr lang="en-GB" dirty="0"/>
              <a:t>Biological factors</a:t>
            </a:r>
          </a:p>
          <a:p>
            <a:r>
              <a:rPr lang="en-GB" dirty="0"/>
              <a:t>Evolutionary perspective</a:t>
            </a:r>
          </a:p>
          <a:p>
            <a:r>
              <a:rPr lang="en-GB" dirty="0"/>
              <a:t>Psychological factors</a:t>
            </a:r>
          </a:p>
          <a:p>
            <a:r>
              <a:rPr lang="en-GB" dirty="0"/>
              <a:t>Treatments</a:t>
            </a:r>
          </a:p>
          <a:p>
            <a:r>
              <a:rPr lang="en-GB" dirty="0"/>
              <a:t>SFH</a:t>
            </a:r>
          </a:p>
          <a:p>
            <a:r>
              <a:rPr lang="en-GB" dirty="0"/>
              <a:t>How to integrate knowledge into sessions</a:t>
            </a:r>
          </a:p>
        </p:txBody>
      </p:sp>
      <p:sp>
        <p:nvSpPr>
          <p:cNvPr id="6" name="Date Placeholder 5"/>
          <p:cNvSpPr>
            <a:spLocks noGrp="1"/>
          </p:cNvSpPr>
          <p:nvPr>
            <p:ph type="dt" sz="half" idx="10"/>
          </p:nvPr>
        </p:nvSpPr>
        <p:spPr/>
        <p:txBody>
          <a:bodyPr/>
          <a:lstStyle/>
          <a:p>
            <a:fld id="{B413CB8A-3BE1-4021-8BC1-90DB62C317A0}" type="datetime1">
              <a:rPr lang="en-GB" smtClean="0"/>
              <a:pPr/>
              <a:t>23/11/2019</a:t>
            </a:fld>
            <a:endParaRPr lang="en-GB"/>
          </a:p>
        </p:txBody>
      </p:sp>
      <p:sp>
        <p:nvSpPr>
          <p:cNvPr id="7" name="Footer Placeholder 6"/>
          <p:cNvSpPr>
            <a:spLocks noGrp="1"/>
          </p:cNvSpPr>
          <p:nvPr>
            <p:ph type="ftr" sz="quarter" idx="11"/>
          </p:nvPr>
        </p:nvSpPr>
        <p:spPr/>
        <p:txBody>
          <a:bodyPr/>
          <a:lstStyle/>
          <a:p>
            <a:r>
              <a:rPr lang="en-GB" dirty="0"/>
              <a:t>Claire Brigg</a:t>
            </a:r>
          </a:p>
        </p:txBody>
      </p:sp>
      <p:sp>
        <p:nvSpPr>
          <p:cNvPr id="2" name="TextBox 1"/>
          <p:cNvSpPr txBox="1"/>
          <p:nvPr/>
        </p:nvSpPr>
        <p:spPr>
          <a:xfrm>
            <a:off x="3563888" y="1052736"/>
            <a:ext cx="3522997" cy="584775"/>
          </a:xfrm>
          <a:prstGeom prst="rect">
            <a:avLst/>
          </a:prstGeom>
          <a:noFill/>
        </p:spPr>
        <p:txBody>
          <a:bodyPr wrap="square" rtlCol="0">
            <a:spAutoFit/>
          </a:bodyPr>
          <a:lstStyle/>
          <a:p>
            <a:r>
              <a:rPr lang="en-GB" sz="3200" dirty="0">
                <a:latin typeface="+mj-lt"/>
              </a:rPr>
              <a:t>OVERVIEW</a:t>
            </a:r>
          </a:p>
        </p:txBody>
      </p:sp>
      <p:pic>
        <p:nvPicPr>
          <p:cNvPr id="5" name="Picture 4"/>
          <p:cNvPicPr>
            <a:picLocks noChangeAspect="1"/>
          </p:cNvPicPr>
          <p:nvPr/>
        </p:nvPicPr>
        <p:blipFill>
          <a:blip r:embed="rId2"/>
          <a:stretch>
            <a:fillRect/>
          </a:stretch>
        </p:blipFill>
        <p:spPr>
          <a:xfrm>
            <a:off x="4737018" y="2351964"/>
            <a:ext cx="2723443" cy="23830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topnews.in/health/files/Weighing-Scales.jpg"/>
          <p:cNvPicPr>
            <a:picLocks noChangeAspect="1" noChangeArrowheads="1"/>
          </p:cNvPicPr>
          <p:nvPr/>
        </p:nvPicPr>
        <p:blipFill>
          <a:blip r:embed="rId2" cstate="print"/>
          <a:srcRect/>
          <a:stretch>
            <a:fillRect/>
          </a:stretch>
        </p:blipFill>
        <p:spPr bwMode="auto">
          <a:xfrm>
            <a:off x="4716016" y="2348880"/>
            <a:ext cx="3116091" cy="3116091"/>
          </a:xfrm>
          <a:prstGeom prst="rect">
            <a:avLst/>
          </a:prstGeom>
          <a:noFill/>
        </p:spPr>
      </p:pic>
      <p:sp>
        <p:nvSpPr>
          <p:cNvPr id="7" name="Date Placeholder 6"/>
          <p:cNvSpPr>
            <a:spLocks noGrp="1"/>
          </p:cNvSpPr>
          <p:nvPr>
            <p:ph type="dt" sz="half" idx="10"/>
          </p:nvPr>
        </p:nvSpPr>
        <p:spPr/>
        <p:txBody>
          <a:bodyPr/>
          <a:lstStyle/>
          <a:p>
            <a:fld id="{9B9E4CB9-CFDB-415F-9670-7A91D2BE613F}" type="datetime1">
              <a:rPr lang="en-GB" smtClean="0"/>
              <a:pPr/>
              <a:t>23/11/2019</a:t>
            </a:fld>
            <a:endParaRPr lang="en-GB"/>
          </a:p>
        </p:txBody>
      </p:sp>
      <p:sp>
        <p:nvSpPr>
          <p:cNvPr id="8" name="Footer Placeholder 7"/>
          <p:cNvSpPr>
            <a:spLocks noGrp="1"/>
          </p:cNvSpPr>
          <p:nvPr>
            <p:ph type="ftr" sz="quarter" idx="11"/>
          </p:nvPr>
        </p:nvSpPr>
        <p:spPr/>
        <p:txBody>
          <a:bodyPr/>
          <a:lstStyle/>
          <a:p>
            <a:r>
              <a:rPr lang="en-GB" dirty="0"/>
              <a:t>Claire Brigg</a:t>
            </a:r>
          </a:p>
        </p:txBody>
      </p:sp>
      <p:sp>
        <p:nvSpPr>
          <p:cNvPr id="3" name="Content Placeholder 2"/>
          <p:cNvSpPr>
            <a:spLocks noGrp="1"/>
          </p:cNvSpPr>
          <p:nvPr>
            <p:ph idx="4294967295"/>
          </p:nvPr>
        </p:nvSpPr>
        <p:spPr>
          <a:xfrm>
            <a:off x="394791" y="638509"/>
            <a:ext cx="7885113" cy="4321175"/>
          </a:xfrm>
        </p:spPr>
        <p:txBody>
          <a:bodyPr>
            <a:normAutofit/>
          </a:bodyPr>
          <a:lstStyle/>
          <a:p>
            <a:pPr>
              <a:buNone/>
            </a:pPr>
            <a:endParaRPr lang="en-GB" dirty="0">
              <a:solidFill>
                <a:schemeClr val="tx1">
                  <a:lumMod val="65000"/>
                  <a:lumOff val="35000"/>
                </a:schemeClr>
              </a:solidFill>
            </a:endParaRPr>
          </a:p>
          <a:p>
            <a:r>
              <a:rPr lang="en-GB" dirty="0"/>
              <a:t>Overweight and obesity are terms that refer to an excess of body fat and they usually relate to increased weight-for-height. </a:t>
            </a:r>
          </a:p>
          <a:p>
            <a:r>
              <a:rPr lang="en-GB" dirty="0"/>
              <a:t>The more obese the higher the </a:t>
            </a:r>
          </a:p>
          <a:p>
            <a:pPr>
              <a:buNone/>
            </a:pPr>
            <a:r>
              <a:rPr lang="en-GB" dirty="0"/>
              <a:t>	risk of disease</a:t>
            </a:r>
          </a:p>
          <a:p>
            <a:r>
              <a:rPr lang="en-GB" dirty="0"/>
              <a:t>Measured by examining BMI &amp; </a:t>
            </a:r>
          </a:p>
          <a:p>
            <a:pPr>
              <a:buNone/>
            </a:pPr>
            <a:r>
              <a:rPr lang="en-GB" dirty="0"/>
              <a:t>	body fat (adipose tissue)</a:t>
            </a:r>
          </a:p>
          <a:p>
            <a:pPr>
              <a:buNone/>
            </a:pPr>
            <a:endParaRPr lang="en-GB" sz="2400" dirty="0"/>
          </a:p>
          <a:p>
            <a:pPr>
              <a:buNone/>
            </a:pPr>
            <a:endParaRPr lang="en-GB" sz="2400" dirty="0">
              <a:solidFill>
                <a:schemeClr val="tx1">
                  <a:lumMod val="65000"/>
                  <a:lumOff val="3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1D53F6C-97C6-4639-AAA7-81B4C5F2B692}" type="datetime1">
              <a:rPr lang="en-GB" smtClean="0"/>
              <a:pPr/>
              <a:t>23/11/2019</a:t>
            </a:fld>
            <a:endParaRPr lang="en-GB"/>
          </a:p>
        </p:txBody>
      </p:sp>
      <p:sp>
        <p:nvSpPr>
          <p:cNvPr id="9" name="Footer Placeholder 8"/>
          <p:cNvSpPr>
            <a:spLocks noGrp="1"/>
          </p:cNvSpPr>
          <p:nvPr>
            <p:ph type="ftr" sz="quarter" idx="11"/>
          </p:nvPr>
        </p:nvSpPr>
        <p:spPr/>
        <p:txBody>
          <a:bodyPr/>
          <a:lstStyle/>
          <a:p>
            <a:r>
              <a:rPr lang="en-GB"/>
              <a:t>Claire Brigg</a:t>
            </a:r>
          </a:p>
        </p:txBody>
      </p:sp>
      <p:sp>
        <p:nvSpPr>
          <p:cNvPr id="3" name="Content Placeholder 2"/>
          <p:cNvSpPr>
            <a:spLocks noGrp="1"/>
          </p:cNvSpPr>
          <p:nvPr>
            <p:ph idx="4294967295"/>
          </p:nvPr>
        </p:nvSpPr>
        <p:spPr>
          <a:xfrm>
            <a:off x="611560" y="1124744"/>
            <a:ext cx="8229600" cy="5395912"/>
          </a:xfrm>
        </p:spPr>
        <p:txBody>
          <a:bodyPr>
            <a:normAutofit/>
          </a:bodyPr>
          <a:lstStyle/>
          <a:p>
            <a:pPr>
              <a:buNone/>
            </a:pPr>
            <a:r>
              <a:rPr lang="en-GB" b="1" dirty="0"/>
              <a:t>BMI - Body mass index</a:t>
            </a:r>
          </a:p>
          <a:p>
            <a:pPr>
              <a:buNone/>
            </a:pPr>
            <a:r>
              <a:rPr lang="en-GB" dirty="0"/>
              <a:t>	- Calculated by dividing weight by square of height     </a:t>
            </a:r>
          </a:p>
          <a:p>
            <a:r>
              <a:rPr lang="en-GB" dirty="0"/>
              <a:t>19-24 ideal weight</a:t>
            </a:r>
          </a:p>
          <a:p>
            <a:r>
              <a:rPr lang="en-GB" dirty="0"/>
              <a:t>25-29 overweight</a:t>
            </a:r>
          </a:p>
          <a:p>
            <a:r>
              <a:rPr lang="en-GB" dirty="0"/>
              <a:t>30-39 obese</a:t>
            </a:r>
          </a:p>
          <a:p>
            <a:r>
              <a:rPr lang="en-GB" dirty="0"/>
              <a:t>40-54 morbidly obese</a:t>
            </a:r>
          </a:p>
          <a:p>
            <a:r>
              <a:rPr lang="en-GB" dirty="0"/>
              <a:t>BMI correlates reasonably well with laboratory-based measures of adiposity and is extremely practical in most clinical settings (Zhu et al 2002)</a:t>
            </a:r>
          </a:p>
          <a:p>
            <a:r>
              <a:rPr lang="en-GB" dirty="0"/>
              <a:t>Limitations of BMI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mollynap.com/wp-content/uploads/2011/12/tape-measure1-300x199.jpg"/>
          <p:cNvPicPr>
            <a:picLocks noChangeAspect="1" noChangeArrowheads="1"/>
          </p:cNvPicPr>
          <p:nvPr/>
        </p:nvPicPr>
        <p:blipFill>
          <a:blip r:embed="rId2" cstate="print"/>
          <a:srcRect/>
          <a:stretch>
            <a:fillRect/>
          </a:stretch>
        </p:blipFill>
        <p:spPr bwMode="auto">
          <a:xfrm>
            <a:off x="5784079" y="247018"/>
            <a:ext cx="2230755" cy="1479735"/>
          </a:xfrm>
          <a:prstGeom prst="rect">
            <a:avLst/>
          </a:prstGeom>
          <a:noFill/>
        </p:spPr>
      </p:pic>
      <p:sp>
        <p:nvSpPr>
          <p:cNvPr id="2" name="Title 1"/>
          <p:cNvSpPr>
            <a:spLocks noGrp="1"/>
          </p:cNvSpPr>
          <p:nvPr>
            <p:ph type="title"/>
          </p:nvPr>
        </p:nvSpPr>
        <p:spPr>
          <a:xfrm>
            <a:off x="1448253" y="925692"/>
            <a:ext cx="6571343" cy="1059305"/>
          </a:xfrm>
        </p:spPr>
        <p:txBody>
          <a:bodyPr>
            <a:normAutofit fontScale="90000"/>
          </a:bodyPr>
          <a:lstStyle/>
          <a:p>
            <a:pPr marL="228600" lvl="0" indent="-228600">
              <a:lnSpc>
                <a:spcPct val="120000"/>
              </a:lnSpc>
              <a:spcBef>
                <a:spcPts val="1000"/>
              </a:spcBef>
            </a:pPr>
            <a:r>
              <a:rPr lang="en-GB" cap="none" dirty="0">
                <a:solidFill>
                  <a:prstClr val="black"/>
                </a:solidFill>
                <a:ea typeface="+mn-ea"/>
                <a:cs typeface="+mn-cs"/>
              </a:rPr>
              <a:t>Waist circumference</a:t>
            </a:r>
            <a:br>
              <a:rPr lang="en-GB" sz="1000" b="1" cap="none" dirty="0">
                <a:solidFill>
                  <a:prstClr val="black"/>
                </a:solidFill>
                <a:ea typeface="+mn-ea"/>
                <a:cs typeface="+mn-cs"/>
              </a:rPr>
            </a:br>
            <a:endParaRPr lang="en-GB" dirty="0"/>
          </a:p>
        </p:txBody>
      </p:sp>
      <p:sp>
        <p:nvSpPr>
          <p:cNvPr id="3" name="Content Placeholder 2"/>
          <p:cNvSpPr>
            <a:spLocks noGrp="1"/>
          </p:cNvSpPr>
          <p:nvPr>
            <p:ph sz="half" idx="1"/>
          </p:nvPr>
        </p:nvSpPr>
        <p:spPr>
          <a:xfrm>
            <a:off x="1443490" y="2013936"/>
            <a:ext cx="3125871" cy="3863336"/>
          </a:xfrm>
        </p:spPr>
        <p:txBody>
          <a:bodyPr>
            <a:normAutofit fontScale="92500" lnSpcReduction="20000"/>
          </a:bodyPr>
          <a:lstStyle/>
          <a:p>
            <a:r>
              <a:rPr lang="en-GB" sz="2200" dirty="0"/>
              <a:t>Abdominal fat has a direct influence on health with greater health risks than adipose tissue in other regions of the body (Wang 2003).</a:t>
            </a:r>
          </a:p>
          <a:p>
            <a:r>
              <a:rPr lang="en-GB" sz="2200" dirty="0">
                <a:solidFill>
                  <a:prstClr val="black"/>
                </a:solidFill>
              </a:rPr>
              <a:t>Risk of heart disease and type 2 diabetes increases if waist is &gt;35 inches (88cm) for </a:t>
            </a:r>
            <a:r>
              <a:rPr lang="en-GB" sz="2200" dirty="0">
                <a:solidFill>
                  <a:srgbClr val="DE478E"/>
                </a:solidFill>
              </a:rPr>
              <a:t>women</a:t>
            </a:r>
            <a:r>
              <a:rPr lang="en-GB" sz="2200" dirty="0">
                <a:solidFill>
                  <a:prstClr val="black"/>
                </a:solidFill>
              </a:rPr>
              <a:t> or &gt;40 inches (101cm) for </a:t>
            </a:r>
            <a:r>
              <a:rPr lang="en-GB" sz="2200" dirty="0">
                <a:solidFill>
                  <a:srgbClr val="0070C0"/>
                </a:solidFill>
              </a:rPr>
              <a:t>men</a:t>
            </a:r>
            <a:r>
              <a:rPr lang="en-GB" sz="2200" dirty="0">
                <a:solidFill>
                  <a:prstClr val="black"/>
                </a:solidFill>
              </a:rPr>
              <a:t>. </a:t>
            </a:r>
          </a:p>
          <a:p>
            <a:endParaRPr lang="en-GB" dirty="0"/>
          </a:p>
          <a:p>
            <a:pPr>
              <a:buNone/>
            </a:pPr>
            <a:endParaRPr lang="en-GB" dirty="0"/>
          </a:p>
        </p:txBody>
      </p:sp>
      <p:sp>
        <p:nvSpPr>
          <p:cNvPr id="4" name="Content Placeholder 3"/>
          <p:cNvSpPr>
            <a:spLocks noGrp="1"/>
          </p:cNvSpPr>
          <p:nvPr>
            <p:ph sz="half" idx="2"/>
          </p:nvPr>
        </p:nvSpPr>
        <p:spPr>
          <a:xfrm>
            <a:off x="4889182" y="2013936"/>
            <a:ext cx="3125652" cy="4007352"/>
          </a:xfrm>
        </p:spPr>
        <p:txBody>
          <a:bodyPr>
            <a:normAutofit fontScale="92500" lnSpcReduction="20000"/>
          </a:bodyPr>
          <a:lstStyle/>
          <a:p>
            <a:pPr lvl="0">
              <a:buClr>
                <a:srgbClr val="B71E42"/>
              </a:buClr>
            </a:pPr>
            <a:r>
              <a:rPr lang="en-GB" sz="2200" dirty="0">
                <a:solidFill>
                  <a:srgbClr val="DE478E"/>
                </a:solidFill>
              </a:rPr>
              <a:t>Women</a:t>
            </a:r>
            <a:r>
              <a:rPr lang="en-GB" sz="2200" dirty="0">
                <a:solidFill>
                  <a:prstClr val="black"/>
                </a:solidFill>
              </a:rPr>
              <a:t>, </a:t>
            </a:r>
            <a:r>
              <a:rPr lang="en-GB" sz="2200" i="1" dirty="0">
                <a:solidFill>
                  <a:prstClr val="black"/>
                </a:solidFill>
              </a:rPr>
              <a:t>low</a:t>
            </a:r>
            <a:r>
              <a:rPr lang="en-GB" sz="2200" dirty="0">
                <a:solidFill>
                  <a:prstClr val="black"/>
                </a:solidFill>
              </a:rPr>
              <a:t> waist circumference is &lt;80cm, </a:t>
            </a:r>
          </a:p>
          <a:p>
            <a:pPr lvl="0">
              <a:buClr>
                <a:srgbClr val="B71E42"/>
              </a:buClr>
            </a:pPr>
            <a:r>
              <a:rPr lang="en-GB" sz="2200" i="1" dirty="0">
                <a:solidFill>
                  <a:prstClr val="black"/>
                </a:solidFill>
              </a:rPr>
              <a:t>high</a:t>
            </a:r>
            <a:r>
              <a:rPr lang="en-GB" sz="2200" dirty="0">
                <a:solidFill>
                  <a:prstClr val="black"/>
                </a:solidFill>
              </a:rPr>
              <a:t> as 80-88cm and </a:t>
            </a:r>
          </a:p>
          <a:p>
            <a:pPr lvl="0">
              <a:buClr>
                <a:srgbClr val="B71E42"/>
              </a:buClr>
            </a:pPr>
            <a:r>
              <a:rPr lang="en-GB" sz="2200" i="1" dirty="0">
                <a:solidFill>
                  <a:prstClr val="black"/>
                </a:solidFill>
              </a:rPr>
              <a:t>very high </a:t>
            </a:r>
            <a:r>
              <a:rPr lang="en-GB" sz="2200" dirty="0">
                <a:solidFill>
                  <a:prstClr val="black"/>
                </a:solidFill>
              </a:rPr>
              <a:t>&gt;88cm </a:t>
            </a:r>
          </a:p>
          <a:p>
            <a:r>
              <a:rPr lang="en-GB" sz="2200" dirty="0">
                <a:solidFill>
                  <a:srgbClr val="0070C0"/>
                </a:solidFill>
              </a:rPr>
              <a:t>Men</a:t>
            </a:r>
            <a:r>
              <a:rPr lang="en-GB" sz="2200" dirty="0"/>
              <a:t>, </a:t>
            </a:r>
            <a:r>
              <a:rPr lang="en-GB" sz="2200" i="1" dirty="0"/>
              <a:t>low</a:t>
            </a:r>
            <a:r>
              <a:rPr lang="en-GB" sz="2200" dirty="0"/>
              <a:t> waist circumference is defined &lt;94cm, </a:t>
            </a:r>
          </a:p>
          <a:p>
            <a:r>
              <a:rPr lang="en-GB" sz="2200" i="1" dirty="0"/>
              <a:t>high</a:t>
            </a:r>
            <a:r>
              <a:rPr lang="en-GB" sz="2200" dirty="0"/>
              <a:t> as 94-102cm and </a:t>
            </a:r>
          </a:p>
          <a:p>
            <a:r>
              <a:rPr lang="en-GB" sz="2200" i="1" dirty="0"/>
              <a:t>very high </a:t>
            </a:r>
            <a:r>
              <a:rPr lang="en-GB" sz="2200" dirty="0"/>
              <a:t>&gt;102cm. </a:t>
            </a:r>
          </a:p>
          <a:p>
            <a:endParaRPr lang="en-GB" dirty="0"/>
          </a:p>
        </p:txBody>
      </p:sp>
      <p:sp>
        <p:nvSpPr>
          <p:cNvPr id="7" name="Date Placeholder 6"/>
          <p:cNvSpPr>
            <a:spLocks noGrp="1"/>
          </p:cNvSpPr>
          <p:nvPr>
            <p:ph type="dt" sz="half" idx="10"/>
          </p:nvPr>
        </p:nvSpPr>
        <p:spPr>
          <a:xfrm>
            <a:off x="6592872" y="119555"/>
            <a:ext cx="2368292" cy="309201"/>
          </a:xfrm>
        </p:spPr>
        <p:txBody>
          <a:bodyPr/>
          <a:lstStyle/>
          <a:p>
            <a:fld id="{ACCAC5D5-0ED6-4BB0-B67C-B1B04CC95D1D}" type="datetime1">
              <a:rPr lang="en-GB" smtClean="0"/>
              <a:pPr/>
              <a:t>23/11/2019</a:t>
            </a:fld>
            <a:endParaRPr lang="en-GB"/>
          </a:p>
        </p:txBody>
      </p:sp>
      <p:sp>
        <p:nvSpPr>
          <p:cNvPr id="8" name="Footer Placeholder 7"/>
          <p:cNvSpPr>
            <a:spLocks noGrp="1"/>
          </p:cNvSpPr>
          <p:nvPr>
            <p:ph type="ftr" sz="quarter" idx="11"/>
          </p:nvPr>
        </p:nvSpPr>
        <p:spPr/>
        <p:txBody>
          <a:bodyPr/>
          <a:lstStyle/>
          <a:p>
            <a:r>
              <a:rPr lang="en-GB" dirty="0"/>
              <a:t>Claire Brigg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t>In November 2014, NICE published guidance on the identification, assessment and management of overweight and obesity in children, young people and adults</a:t>
            </a:r>
          </a:p>
          <a:p>
            <a:r>
              <a:rPr lang="en-GB" dirty="0"/>
              <a:t>The guidance included a recommendation for health professionals to ‘think about using waist circumference, in addition to BMI, in people with a BMI less than 35kg/m2 ’. For adults with a BMI of 35kg/m2 or more, risks are assumed to be very high with any waist circumference.</a:t>
            </a:r>
          </a:p>
        </p:txBody>
      </p:sp>
      <p:sp>
        <p:nvSpPr>
          <p:cNvPr id="4" name="Date Placeholder 3"/>
          <p:cNvSpPr>
            <a:spLocks noGrp="1"/>
          </p:cNvSpPr>
          <p:nvPr>
            <p:ph type="dt" sz="half" idx="10"/>
          </p:nvPr>
        </p:nvSpPr>
        <p:spPr/>
        <p:txBody>
          <a:bodyPr/>
          <a:lstStyle/>
          <a:p>
            <a:fld id="{6EDF7CEC-50BD-46C7-AEB5-75E8E9A06B45}" type="datetime1">
              <a:rPr lang="en-GB" smtClean="0"/>
              <a:pPr/>
              <a:t>23/11/2019</a:t>
            </a:fld>
            <a:endParaRPr lang="en-GB"/>
          </a:p>
        </p:txBody>
      </p:sp>
      <p:sp>
        <p:nvSpPr>
          <p:cNvPr id="5" name="Footer Placeholder 4"/>
          <p:cNvSpPr>
            <a:spLocks noGrp="1"/>
          </p:cNvSpPr>
          <p:nvPr>
            <p:ph type="ftr" sz="quarter" idx="11"/>
          </p:nvPr>
        </p:nvSpPr>
        <p:spPr/>
        <p:txBody>
          <a:bodyPr/>
          <a:lstStyle/>
          <a:p>
            <a:r>
              <a:rPr lang="en-GB"/>
              <a:t>Claire Brigg</a:t>
            </a:r>
          </a:p>
        </p:txBody>
      </p:sp>
      <p:pic>
        <p:nvPicPr>
          <p:cNvPr id="7" name="Picture 6"/>
          <p:cNvPicPr>
            <a:picLocks noChangeAspect="1"/>
          </p:cNvPicPr>
          <p:nvPr/>
        </p:nvPicPr>
        <p:blipFill>
          <a:blip r:embed="rId2"/>
          <a:stretch>
            <a:fillRect/>
          </a:stretch>
        </p:blipFill>
        <p:spPr>
          <a:xfrm>
            <a:off x="1443491" y="800487"/>
            <a:ext cx="4857750" cy="942975"/>
          </a:xfrm>
          <a:prstGeom prst="rect">
            <a:avLst/>
          </a:prstGeom>
        </p:spPr>
      </p:pic>
    </p:spTree>
    <p:extLst>
      <p:ext uri="{BB962C8B-B14F-4D97-AF65-F5344CB8AC3E}">
        <p14:creationId xmlns:p14="http://schemas.microsoft.com/office/powerpoint/2010/main" val="76549231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20800</TotalTime>
  <Words>2413</Words>
  <Application>Microsoft Office PowerPoint</Application>
  <PresentationFormat>On-screen Show (4:3)</PresentationFormat>
  <Paragraphs>340</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Gill Sans MT</vt:lpstr>
      <vt:lpstr>Times New Roman</vt:lpstr>
      <vt:lpstr>Wingdings</vt:lpstr>
      <vt:lpstr>Gallery</vt:lpstr>
      <vt:lpstr>Neuroscience and obesity</vt:lpstr>
      <vt:lpstr>Access to notes online</vt:lpstr>
      <vt:lpstr>What are your objectives?</vt:lpstr>
      <vt:lpstr>PowerPoint Presentation</vt:lpstr>
      <vt:lpstr>PowerPoint Presentation</vt:lpstr>
      <vt:lpstr>PowerPoint Presentation</vt:lpstr>
      <vt:lpstr>PowerPoint Presentation</vt:lpstr>
      <vt:lpstr>Waist circumference </vt:lpstr>
      <vt:lpstr>PowerPoint Presentation</vt:lpstr>
      <vt:lpstr>Health outcomes</vt:lpstr>
      <vt:lpstr>PowerPoint Presentation</vt:lpstr>
      <vt:lpstr>PowerPoint Presentation</vt:lpstr>
      <vt:lpstr>PowerPoint Presentation</vt:lpstr>
      <vt:lpstr>PowerPoint Presentation</vt:lpstr>
      <vt:lpstr>PowerPoint Presentation</vt:lpstr>
      <vt:lpstr>PowerPoint Presentation</vt:lpstr>
      <vt:lpstr>Ghrelin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Eating as a pleasurable activity </vt:lpstr>
      <vt:lpstr>PowerPoint Presentation</vt:lpstr>
      <vt:lpstr>PowerPoint Presentation</vt:lpstr>
      <vt:lpstr>PowerPoint Presentation</vt:lpstr>
      <vt:lpstr>PowerPoint Presentation</vt:lpstr>
      <vt:lpstr>Positive &amp; Negative affect</vt:lpstr>
      <vt:lpstr>PowerPoint Presentation</vt:lpstr>
      <vt:lpstr>PowerPoint Presentation</vt:lpstr>
      <vt:lpstr>PowerPoint Presentation</vt:lpstr>
      <vt:lpstr>Sleep &amp; Obesity</vt:lpstr>
      <vt:lpstr>PowerPoint Presentation</vt:lpstr>
      <vt:lpstr>PowerPoint Presentation</vt:lpstr>
      <vt:lpstr>Important points</vt:lpstr>
      <vt:lpstr>PowerPoint Presentation</vt:lpstr>
      <vt:lpstr>PowerPoint Presentation</vt:lpstr>
      <vt:lpstr>PowerPoint Presentation</vt:lpstr>
      <vt:lpstr>Exercise -  Relating it to the client</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&amp; James</dc:creator>
  <cp:lastModifiedBy>CPHT Bristol</cp:lastModifiedBy>
  <cp:revision>169</cp:revision>
  <cp:lastPrinted>2015-06-27T20:10:50Z</cp:lastPrinted>
  <dcterms:created xsi:type="dcterms:W3CDTF">2012-06-30T19:13:30Z</dcterms:created>
  <dcterms:modified xsi:type="dcterms:W3CDTF">2019-11-23T09:35:04Z</dcterms:modified>
</cp:coreProperties>
</file>